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336" r:id="rId3"/>
    <p:sldId id="337" r:id="rId4"/>
    <p:sldId id="273" r:id="rId5"/>
    <p:sldId id="338" r:id="rId6"/>
    <p:sldId id="260" r:id="rId7"/>
    <p:sldId id="259" r:id="rId8"/>
    <p:sldId id="266" r:id="rId9"/>
    <p:sldId id="264" r:id="rId10"/>
    <p:sldId id="272" r:id="rId11"/>
    <p:sldId id="274" r:id="rId12"/>
    <p:sldId id="275" r:id="rId13"/>
    <p:sldId id="277" r:id="rId14"/>
    <p:sldId id="278" r:id="rId15"/>
    <p:sldId id="279" r:id="rId16"/>
    <p:sldId id="280" r:id="rId17"/>
    <p:sldId id="331" r:id="rId18"/>
    <p:sldId id="282" r:id="rId19"/>
    <p:sldId id="283" r:id="rId20"/>
    <p:sldId id="284" r:id="rId21"/>
    <p:sldId id="286" r:id="rId22"/>
    <p:sldId id="289" r:id="rId23"/>
    <p:sldId id="295" r:id="rId24"/>
    <p:sldId id="333" r:id="rId25"/>
    <p:sldId id="297" r:id="rId26"/>
    <p:sldId id="300" r:id="rId27"/>
    <p:sldId id="334" r:id="rId28"/>
    <p:sldId id="335" r:id="rId29"/>
    <p:sldId id="339" r:id="rId30"/>
    <p:sldId id="341" r:id="rId31"/>
    <p:sldId id="330" r:id="rId32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CC"/>
    <a:srgbClr val="E8F4F8"/>
    <a:srgbClr val="0B9D31"/>
    <a:srgbClr val="FFFF99"/>
    <a:srgbClr val="CCE8BE"/>
    <a:srgbClr val="B8DFA5"/>
    <a:srgbClr val="ABE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řední styl 1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360" autoAdjust="0"/>
  </p:normalViewPr>
  <p:slideViewPr>
    <p:cSldViewPr snapToGrid="0">
      <p:cViewPr varScale="1">
        <p:scale>
          <a:sx n="109" d="100"/>
          <a:sy n="109" d="100"/>
        </p:scale>
        <p:origin x="61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hPercent val="43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188601424821908E-2"/>
          <c:y val="3.7542662116040966E-2"/>
          <c:w val="0.90881139857517823"/>
          <c:h val="0.800971895215614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Všechny odpady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9.0548961097724548E-3"/>
                  <c:y val="-1.7019354011178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2D-420B-9A7A-8885D67992FA}"/>
                </c:ext>
              </c:extLst>
            </c:dLbl>
            <c:dLbl>
              <c:idx val="1"/>
              <c:layout>
                <c:manualLayout>
                  <c:x val="7.9230340960508797E-3"/>
                  <c:y val="-2.4313362873112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22D-420B-9A7A-8885D67992FA}"/>
                </c:ext>
              </c:extLst>
            </c:dLbl>
            <c:dLbl>
              <c:idx val="2"/>
              <c:layout>
                <c:manualLayout>
                  <c:x val="1.2450482150937013E-2"/>
                  <c:y val="-2.9176035447734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2D-420B-9A7A-8885D67992FA}"/>
                </c:ext>
              </c:extLst>
            </c:dLbl>
            <c:dLbl>
              <c:idx val="3"/>
              <c:layout>
                <c:manualLayout>
                  <c:x val="1.4714206178380205E-2"/>
                  <c:y val="-2.6744699160423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22D-420B-9A7A-8885D67992FA}"/>
                </c:ext>
              </c:extLst>
            </c:dLbl>
            <c:dLbl>
              <c:idx val="4"/>
              <c:layout>
                <c:manualLayout>
                  <c:x val="1.471420617838004E-2"/>
                  <c:y val="-2.1882026585800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22D-420B-9A7A-8885D67992FA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1831.51</c:v>
                </c:pt>
                <c:pt idx="1">
                  <c:v>2053.54</c:v>
                </c:pt>
                <c:pt idx="2">
                  <c:v>1918.2</c:v>
                </c:pt>
                <c:pt idx="3">
                  <c:v>2426.98</c:v>
                </c:pt>
                <c:pt idx="4">
                  <c:v>2030.76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DE-43F0-B948-D44326A76962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Ostatní odpady 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2.1505378260709532E-2"/>
                  <c:y val="-1.4588017723867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22D-420B-9A7A-8885D67992FA}"/>
                </c:ext>
              </c:extLst>
            </c:dLbl>
            <c:dLbl>
              <c:idx val="1"/>
              <c:layout>
                <c:manualLayout>
                  <c:x val="1.5846068192101759E-2"/>
                  <c:y val="-2.1882026585800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2D-420B-9A7A-8885D67992FA}"/>
                </c:ext>
              </c:extLst>
            </c:dLbl>
            <c:dLbl>
              <c:idx val="2"/>
              <c:layout>
                <c:manualLayout>
                  <c:x val="1.9241654233266341E-2"/>
                  <c:y val="-9.72534514924480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2D-420B-9A7A-8885D67992FA}"/>
                </c:ext>
              </c:extLst>
            </c:dLbl>
            <c:dLbl>
              <c:idx val="3"/>
              <c:layout>
                <c:manualLayout>
                  <c:x val="1.6977930205823232E-2"/>
                  <c:y val="-9.72534514924480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22D-420B-9A7A-8885D67992FA}"/>
                </c:ext>
              </c:extLst>
            </c:dLbl>
            <c:dLbl>
              <c:idx val="4"/>
              <c:layout>
                <c:manualLayout>
                  <c:x val="2.942841235676041E-2"/>
                  <c:y val="-1.4588017723867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22D-420B-9A7A-8885D67992FA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1751.66</c:v>
                </c:pt>
                <c:pt idx="1">
                  <c:v>1961.52</c:v>
                </c:pt>
                <c:pt idx="2">
                  <c:v>0</c:v>
                </c:pt>
                <c:pt idx="3">
                  <c:v>2276.13</c:v>
                </c:pt>
                <c:pt idx="4">
                  <c:v>1892.3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DE-43F0-B948-D44326A76962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Komunální odpady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1.6977930205823315E-2"/>
                  <c:y val="-1.4588017723867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22D-420B-9A7A-8885D67992FA}"/>
                </c:ext>
              </c:extLst>
            </c:dLbl>
            <c:dLbl>
              <c:idx val="1"/>
              <c:layout>
                <c:manualLayout>
                  <c:x val="2.7164688329317302E-2"/>
                  <c:y val="-1.4588017723867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22D-420B-9A7A-8885D67992FA}"/>
                </c:ext>
              </c:extLst>
            </c:dLbl>
            <c:dLbl>
              <c:idx val="2"/>
              <c:layout>
                <c:manualLayout>
                  <c:x val="3.0560274370481883E-2"/>
                  <c:y val="-2.4313362873112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22D-420B-9A7A-8885D67992FA}"/>
                </c:ext>
              </c:extLst>
            </c:dLbl>
            <c:dLbl>
              <c:idx val="3"/>
              <c:layout>
                <c:manualLayout>
                  <c:x val="1.6977930205823399E-2"/>
                  <c:y val="-1.9450690298489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22D-420B-9A7A-8885D67992FA}"/>
                </c:ext>
              </c:extLst>
            </c:dLbl>
            <c:dLbl>
              <c:idx val="4"/>
              <c:layout>
                <c:manualLayout>
                  <c:x val="2.1505378260709366E-2"/>
                  <c:y val="-1.9450690298489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22D-420B-9A7A-8885D67992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  <c:pt idx="0">
                  <c:v>331.17</c:v>
                </c:pt>
                <c:pt idx="1">
                  <c:v>332.96</c:v>
                </c:pt>
                <c:pt idx="2">
                  <c:v>364.66</c:v>
                </c:pt>
                <c:pt idx="3">
                  <c:v>379.92</c:v>
                </c:pt>
                <c:pt idx="4">
                  <c:v>371.48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DE-43F0-B948-D44326A7696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Nebezpečné odpady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0373516246987976E-2"/>
                  <c:y val="-2.4313362873112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22D-420B-9A7A-8885D67992FA}"/>
                </c:ext>
              </c:extLst>
            </c:dLbl>
            <c:dLbl>
              <c:idx val="1"/>
              <c:layout>
                <c:manualLayout>
                  <c:x val="1.2450482150937097E-2"/>
                  <c:y val="-7.29400886193351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22D-420B-9A7A-8885D67992FA}"/>
                </c:ext>
              </c:extLst>
            </c:dLbl>
            <c:dLbl>
              <c:idx val="2"/>
              <c:layout>
                <c:manualLayout>
                  <c:x val="1.3582344164658568E-2"/>
                  <c:y val="-1.2156681436555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22D-420B-9A7A-8885D67992FA}"/>
                </c:ext>
              </c:extLst>
            </c:dLbl>
            <c:dLbl>
              <c:idx val="3"/>
              <c:layout>
                <c:manualLayout>
                  <c:x val="1.8109792219544868E-2"/>
                  <c:y val="-2.1882026585800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22D-420B-9A7A-8885D67992FA}"/>
                </c:ext>
              </c:extLst>
            </c:dLbl>
            <c:dLbl>
              <c:idx val="4"/>
              <c:layout>
                <c:manualLayout>
                  <c:x val="1.3582344164658651E-2"/>
                  <c:y val="-1.7019354011178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22D-420B-9A7A-8885D67992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Sheet1!$B$5:$F$5</c:f>
              <c:numCache>
                <c:formatCode>General</c:formatCode>
                <c:ptCount val="5"/>
                <c:pt idx="0">
                  <c:v>79.849999999999994</c:v>
                </c:pt>
                <c:pt idx="1">
                  <c:v>91.83</c:v>
                </c:pt>
                <c:pt idx="2">
                  <c:v>85.13</c:v>
                </c:pt>
                <c:pt idx="3">
                  <c:v>150.85</c:v>
                </c:pt>
                <c:pt idx="4">
                  <c:v>138.38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DE-43F0-B948-D44326A769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223709824"/>
        <c:axId val="223732096"/>
        <c:axId val="0"/>
      </c:bar3DChart>
      <c:catAx>
        <c:axId val="223709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cs-CZ"/>
          </a:p>
        </c:txPr>
        <c:crossAx val="2237320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3732096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Produkce [1000 t/rok]</a:t>
                </a:r>
              </a:p>
            </c:rich>
          </c:tx>
          <c:layout>
            <c:manualLayout>
              <c:xMode val="edge"/>
              <c:yMode val="edge"/>
              <c:x val="1.0186758123493988E-2"/>
              <c:y val="0.2668004858843698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cs-CZ"/>
          </a:p>
        </c:txPr>
        <c:crossAx val="223709824"/>
        <c:crosses val="autoZero"/>
        <c:crossBetween val="between"/>
        <c:majorUnit val="200"/>
      </c:valAx>
    </c:plotArea>
    <c:legend>
      <c:legendPos val="b"/>
      <c:layout>
        <c:manualLayout>
          <c:xMode val="edge"/>
          <c:yMode val="edge"/>
          <c:x val="4.7744880797550973E-2"/>
          <c:y val="0.91976207364268736"/>
          <c:w val="0.9437992234441771"/>
          <c:h val="7.167223960018698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hPercent val="43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188601424821908E-2"/>
          <c:y val="3.7542662116040966E-2"/>
          <c:w val="0.90881139857517823"/>
          <c:h val="0.77755669077837897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Sheet1!$A$4</c:f>
              <c:strCache>
                <c:ptCount val="1"/>
                <c:pt idx="0">
                  <c:v>Komunální odpady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elete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  <c:pt idx="0">
                  <c:v>331.17</c:v>
                </c:pt>
                <c:pt idx="1">
                  <c:v>332.96</c:v>
                </c:pt>
                <c:pt idx="2">
                  <c:v>364.66</c:v>
                </c:pt>
                <c:pt idx="3">
                  <c:v>379.92</c:v>
                </c:pt>
                <c:pt idx="4">
                  <c:v>371.48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FA-4923-85F1-FE49843D1FF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5501312"/>
        <c:axId val="135502848"/>
        <c:axId val="0"/>
      </c:bar3DChart>
      <c:catAx>
        <c:axId val="135501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b="1"/>
            </a:pPr>
            <a:endParaRPr lang="cs-CZ"/>
          </a:p>
        </c:txPr>
        <c:crossAx val="1355028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5502848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Produkce [1000 t/rok]</a:t>
                </a:r>
              </a:p>
            </c:rich>
          </c:tx>
          <c:layout>
            <c:manualLayout>
              <c:xMode val="edge"/>
              <c:yMode val="edge"/>
              <c:x val="1.1931425196272822E-2"/>
              <c:y val="0.266403635779428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cs-CZ"/>
          </a:p>
        </c:txPr>
        <c:crossAx val="135501312"/>
        <c:crosses val="autoZero"/>
        <c:crossBetween val="between"/>
        <c:majorUnit val="50"/>
      </c:valAx>
    </c:plotArea>
    <c:legend>
      <c:legendPos val="b"/>
      <c:layout>
        <c:manualLayout>
          <c:xMode val="edge"/>
          <c:yMode val="edge"/>
          <c:x val="0.12207117321280647"/>
          <c:y val="0.91533230893874629"/>
          <c:w val="0.82459020208680822"/>
          <c:h val="7.167223960018698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A257-4BAD-A3CC-7944D13FD5BC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A257-4BAD-A3CC-7944D13FD5BC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A257-4BAD-A3CC-7944D13FD5BC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A257-4BAD-A3CC-7944D13FD5BC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A257-4BAD-A3CC-7944D13FD5BC}"/>
              </c:ext>
            </c:extLst>
          </c:dPt>
          <c:dLbls>
            <c:delete val="1"/>
          </c:dLbls>
          <c:cat>
            <c:strRef>
              <c:f>List1!$A$2:$A$6</c:f>
              <c:strCache>
                <c:ptCount val="5"/>
                <c:pt idx="0">
                  <c:v>produkce </c:v>
                </c:pt>
                <c:pt idx="1">
                  <c:v>materiálové využiití</c:v>
                </c:pt>
                <c:pt idx="2">
                  <c:v>energetické využití</c:v>
                </c:pt>
                <c:pt idx="3">
                  <c:v>skládkování</c:v>
                </c:pt>
                <c:pt idx="4">
                  <c:v>spalování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371.48</c:v>
                </c:pt>
                <c:pt idx="1">
                  <c:v>143.36000000000001</c:v>
                </c:pt>
                <c:pt idx="2">
                  <c:v>0.27</c:v>
                </c:pt>
                <c:pt idx="3">
                  <c:v>212.99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257-4BAD-A3CC-7944D13FD5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6111616"/>
        <c:axId val="146844288"/>
        <c:axId val="0"/>
      </c:bar3DChart>
      <c:catAx>
        <c:axId val="136111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6844288"/>
        <c:crosses val="autoZero"/>
        <c:auto val="1"/>
        <c:lblAlgn val="ctr"/>
        <c:lblOffset val="100"/>
        <c:noMultiLvlLbl val="0"/>
      </c:catAx>
      <c:valAx>
        <c:axId val="1468442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 dirty="0"/>
                  <a:t>Produkce </a:t>
                </a:r>
                <a:r>
                  <a:rPr lang="en-US" dirty="0"/>
                  <a:t>[</a:t>
                </a:r>
                <a:r>
                  <a:rPr lang="cs-CZ" dirty="0"/>
                  <a:t>1 000 t/rok</a:t>
                </a:r>
                <a:r>
                  <a:rPr lang="en-US" dirty="0"/>
                  <a:t>]</a:t>
                </a:r>
                <a:endParaRPr lang="cs-CZ" dirty="0"/>
              </a:p>
            </c:rich>
          </c:tx>
          <c:layout>
            <c:manualLayout>
              <c:xMode val="edge"/>
              <c:yMode val="edge"/>
              <c:x val="1.0876229687479408E-2"/>
              <c:y val="0.2830619209123056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36111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0.20586</cdr:x>
      <cdr:y>0.05511</cdr:y>
    </cdr:from>
    <cdr:to>
      <cdr:x>0.29254</cdr:x>
      <cdr:y>0.12344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2171255" y="274391"/>
          <a:ext cx="914362" cy="3402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500" b="1" dirty="0"/>
            <a:t>100 %</a:t>
          </a:r>
        </a:p>
      </cdr:txBody>
    </cdr:sp>
  </cdr:relSizeAnchor>
  <cdr:relSizeAnchor xmlns:cdr="http://schemas.openxmlformats.org/drawingml/2006/chartDrawing">
    <cdr:from>
      <cdr:x>0.36026</cdr:x>
      <cdr:y>0.43167</cdr:y>
    </cdr:from>
    <cdr:to>
      <cdr:x>0.44214</cdr:x>
      <cdr:y>0.5</cdr:y>
    </cdr:to>
    <cdr:sp macro="" textlink="">
      <cdr:nvSpPr>
        <cdr:cNvPr id="3" name="TextovéPole 1"/>
        <cdr:cNvSpPr txBox="1"/>
      </cdr:nvSpPr>
      <cdr:spPr>
        <a:xfrm xmlns:a="http://schemas.openxmlformats.org/drawingml/2006/main">
          <a:off x="3799868" y="2149450"/>
          <a:ext cx="863629" cy="3402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500" b="1" dirty="0"/>
            <a:t>38,59 %</a:t>
          </a:r>
        </a:p>
      </cdr:txBody>
    </cdr:sp>
  </cdr:relSizeAnchor>
  <cdr:relSizeAnchor xmlns:cdr="http://schemas.openxmlformats.org/drawingml/2006/chartDrawing">
    <cdr:from>
      <cdr:x>0.83611</cdr:x>
      <cdr:y>0.70786</cdr:y>
    </cdr:from>
    <cdr:to>
      <cdr:x>0.90567</cdr:x>
      <cdr:y>0.77619</cdr:y>
    </cdr:to>
    <cdr:sp macro="" textlink="">
      <cdr:nvSpPr>
        <cdr:cNvPr id="4" name="TextovéPole 1"/>
        <cdr:cNvSpPr txBox="1"/>
      </cdr:nvSpPr>
      <cdr:spPr>
        <a:xfrm xmlns:a="http://schemas.openxmlformats.org/drawingml/2006/main">
          <a:off x="8818819" y="3524693"/>
          <a:ext cx="733683" cy="3402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500" b="1" dirty="0"/>
            <a:t>0,04 %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E7193D65-620A-FAAB-040D-FF3D03AB02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EF75C2F-9479-EB84-134C-C0F5019585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28.11.2023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2F6760D-A349-5C7B-E86D-5E14036195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B137FA7-8B2C-4AC9-5B13-54C7A484D6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DB9D0-A3CE-49C8-AFB9-DE656F339C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517319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28.11.2023</a:t>
            </a:r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5E003-E212-4BAE-88AB-B041CB77FB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445656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C7B5-94A6-4458-8872-F84993ABFC59}" type="datetimeFigureOut">
              <a:rPr lang="cs-CZ" smtClean="0"/>
              <a:t>25.01.2024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834F-F05D-445A-AD25-7A2CE3EABA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407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C7B5-94A6-4458-8872-F84993ABFC59}" type="datetimeFigureOut">
              <a:rPr lang="cs-CZ" smtClean="0"/>
              <a:t>25.01.2024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834F-F05D-445A-AD25-7A2CE3EABA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4225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C7B5-94A6-4458-8872-F84993ABFC59}" type="datetimeFigureOut">
              <a:rPr lang="cs-CZ" smtClean="0"/>
              <a:t>25.01.2024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834F-F05D-445A-AD25-7A2CE3EABA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C7B5-94A6-4458-8872-F84993ABFC59}" type="datetimeFigureOut">
              <a:rPr lang="cs-CZ" smtClean="0"/>
              <a:t>25.01.2024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834F-F05D-445A-AD25-7A2CE3EABA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7567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C7B5-94A6-4458-8872-F84993ABFC59}" type="datetimeFigureOut">
              <a:rPr lang="cs-CZ" smtClean="0"/>
              <a:t>25.01.2024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834F-F05D-445A-AD25-7A2CE3EABA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2705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128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2296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C7B5-94A6-4458-8872-F84993ABFC59}" type="datetimeFigureOut">
              <a:rPr lang="cs-CZ" smtClean="0"/>
              <a:t>25.01.2024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834F-F05D-445A-AD25-7A2CE3EABA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34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C7B5-94A6-4458-8872-F84993ABFC59}" type="datetimeFigureOut">
              <a:rPr lang="cs-CZ" smtClean="0"/>
              <a:t>25.01.2024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834F-F05D-445A-AD25-7A2CE3EABA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475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C7B5-94A6-4458-8872-F84993ABFC59}" type="datetimeFigureOut">
              <a:rPr lang="cs-CZ" smtClean="0"/>
              <a:t>25.01.2024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834F-F05D-445A-AD25-7A2CE3EABA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78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C7B5-94A6-4458-8872-F84993ABFC59}" type="datetimeFigureOut">
              <a:rPr lang="cs-CZ" smtClean="0"/>
              <a:t>25.01.2024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834F-F05D-445A-AD25-7A2CE3EABA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16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C7B5-94A6-4458-8872-F84993ABFC59}" type="datetimeFigureOut">
              <a:rPr lang="cs-CZ" smtClean="0"/>
              <a:t>25.01.2024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834F-F05D-445A-AD25-7A2CE3EABA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7732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C7B5-94A6-4458-8872-F84993ABFC59}" type="datetimeFigureOut">
              <a:rPr lang="cs-CZ" smtClean="0"/>
              <a:t>25.01.2024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834F-F05D-445A-AD25-7A2CE3EABA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676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0C7B5-94A6-4458-8872-F84993ABFC59}" type="datetimeFigureOut">
              <a:rPr lang="cs-CZ" smtClean="0"/>
              <a:t>25.01.2024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4834F-F05D-445A-AD25-7A2CE3EABA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240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ises@ise.cz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Travnaté louky za slunného dne">
            <a:extLst>
              <a:ext uri="{FF2B5EF4-FFF2-40B4-BE49-F238E27FC236}">
                <a16:creationId xmlns:a16="http://schemas.microsoft.com/office/drawing/2014/main" id="{E069BFED-BC60-1ED4-AFA8-927C4638A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39484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7E27254-9E50-81EE-0427-CD212EC186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420" y="1857374"/>
            <a:ext cx="11904795" cy="1209676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Plán odpadového hospodářství Jihočeského kraje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61BE81B-27D4-9ABE-2337-90BB1F5EE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0375" y="3509962"/>
            <a:ext cx="5657850" cy="74295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cs-CZ" sz="4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Aktualizace 2023</a:t>
            </a:r>
          </a:p>
          <a:p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 descr="Logo ISES t">
            <a:extLst>
              <a:ext uri="{FF2B5EF4-FFF2-40B4-BE49-F238E27FC236}">
                <a16:creationId xmlns:a16="http://schemas.microsoft.com/office/drawing/2014/main" id="{07C208EC-C630-80D1-5D63-8EC4676AC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63" b="90868" l="4114" r="94304">
                        <a14:foregroundMark x1="7911" y1="26027" x2="7911" y2="26027"/>
                        <a14:foregroundMark x1="4430" y1="26027" x2="4430" y2="26027"/>
                        <a14:foregroundMark x1="12025" y1="8219" x2="12025" y2="8219"/>
                        <a14:foregroundMark x1="4430" y1="23288" x2="4430" y2="23288"/>
                        <a14:foregroundMark x1="4430" y1="32877" x2="4430" y2="32877"/>
                        <a14:foregroundMark x1="91772" y1="79909" x2="91772" y2="79909"/>
                        <a14:foregroundMark x1="92405" y1="52055" x2="92405" y2="52055"/>
                        <a14:foregroundMark x1="94620" y1="47032" x2="94620" y2="47032"/>
                        <a14:foregroundMark x1="72468" y1="90868" x2="72468" y2="90868"/>
                        <a14:foregroundMark x1="17722" y1="9132" x2="17722" y2="9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923" y="5529541"/>
            <a:ext cx="1321065" cy="91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35C866E-043C-657D-9B4F-C7B4F55366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949" y="176211"/>
            <a:ext cx="1219200" cy="1457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0585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Bílá včelí plást">
            <a:extLst>
              <a:ext uri="{FF2B5EF4-FFF2-40B4-BE49-F238E27FC236}">
                <a16:creationId xmlns:a16="http://schemas.microsoft.com/office/drawing/2014/main" id="{60128657-ACBB-EEEF-B156-A2B88DC16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" y="0"/>
            <a:ext cx="12190731" cy="685800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157464F-B737-C1E0-5C20-323077E42FDC}"/>
              </a:ext>
            </a:extLst>
          </p:cNvPr>
          <p:cNvSpPr txBox="1">
            <a:spLocks/>
          </p:cNvSpPr>
          <p:nvPr/>
        </p:nvSpPr>
        <p:spPr>
          <a:xfrm>
            <a:off x="0" y="3034952"/>
            <a:ext cx="12191999" cy="1381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Závazná část</a:t>
            </a:r>
          </a:p>
          <a:p>
            <a:r>
              <a:rPr lang="cs-CZ" dirty="0"/>
              <a:t>Aktualizované cíle OH</a:t>
            </a:r>
          </a:p>
        </p:txBody>
      </p:sp>
    </p:spTree>
    <p:extLst>
      <p:ext uri="{BB962C8B-B14F-4D97-AF65-F5344CB8AC3E}">
        <p14:creationId xmlns:p14="http://schemas.microsoft.com/office/powerpoint/2010/main" val="705616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5E9A05-AAE5-C844-D9EE-EAF1B4ABE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884" y="1876650"/>
            <a:ext cx="10972800" cy="4525963"/>
          </a:xfrm>
        </p:spPr>
        <p:txBody>
          <a:bodyPr/>
          <a:lstStyle/>
          <a:p>
            <a:pPr>
              <a:buClr>
                <a:srgbClr val="0B9D31"/>
              </a:buClr>
            </a:pPr>
            <a:r>
              <a:rPr lang="cs-CZ" dirty="0"/>
              <a:t>Cíle - </a:t>
            </a:r>
            <a:r>
              <a:rPr lang="cs-CZ" strike="sngStrike" dirty="0"/>
              <a:t>53 cílů </a:t>
            </a:r>
            <a:r>
              <a:rPr lang="cs-CZ" b="1" dirty="0"/>
              <a:t>70 cílů</a:t>
            </a:r>
          </a:p>
          <a:p>
            <a:pPr lvl="1">
              <a:buClr>
                <a:srgbClr val="0B9D31"/>
              </a:buClr>
            </a:pPr>
            <a:r>
              <a:rPr lang="cs-CZ" b="1" dirty="0"/>
              <a:t>4 strategické </a:t>
            </a:r>
          </a:p>
          <a:p>
            <a:pPr lvl="1">
              <a:buClr>
                <a:srgbClr val="0B9D31"/>
              </a:buClr>
            </a:pPr>
            <a:r>
              <a:rPr lang="cs-CZ" strike="sngStrike" dirty="0"/>
              <a:t>23 hlavních</a:t>
            </a:r>
            <a:r>
              <a:rPr lang="cs-CZ" dirty="0"/>
              <a:t> </a:t>
            </a:r>
            <a:r>
              <a:rPr lang="cs-CZ" b="1" dirty="0"/>
              <a:t>30 hlavních</a:t>
            </a:r>
          </a:p>
          <a:p>
            <a:pPr lvl="1">
              <a:buClr>
                <a:srgbClr val="0B9D31"/>
              </a:buClr>
            </a:pPr>
            <a:r>
              <a:rPr lang="cs-CZ" strike="sngStrike" dirty="0"/>
              <a:t>26 dílčích </a:t>
            </a:r>
            <a:r>
              <a:rPr lang="cs-CZ" b="1" dirty="0"/>
              <a:t>36 dílčích</a:t>
            </a:r>
          </a:p>
          <a:p>
            <a:pPr>
              <a:buClr>
                <a:srgbClr val="0B9D31"/>
              </a:buClr>
            </a:pPr>
            <a:r>
              <a:rPr lang="cs-CZ" dirty="0"/>
              <a:t>Zásady</a:t>
            </a:r>
          </a:p>
          <a:p>
            <a:pPr>
              <a:buClr>
                <a:srgbClr val="0B9D31"/>
              </a:buClr>
            </a:pPr>
            <a:r>
              <a:rPr lang="cs-CZ" dirty="0"/>
              <a:t>Opatření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93B0C5A2-8917-311E-5BFA-6802625232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0"/>
          <a:stretch/>
        </p:blipFill>
        <p:spPr bwMode="auto">
          <a:xfrm>
            <a:off x="5302657" y="1722179"/>
            <a:ext cx="6732181" cy="393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308B51BA-7BCB-BE62-32D0-C523607535B8}"/>
              </a:ext>
            </a:extLst>
          </p:cNvPr>
          <p:cNvSpPr txBox="1">
            <a:spLocks/>
          </p:cNvSpPr>
          <p:nvPr/>
        </p:nvSpPr>
        <p:spPr>
          <a:xfrm>
            <a:off x="157162" y="515458"/>
            <a:ext cx="11877676" cy="8000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Závazná část POH Jihočeského kraje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07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B83925-1A23-BFDD-38FE-F7ACF4632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1758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rgbClr val="0B9D31"/>
              </a:buClr>
            </a:pPr>
            <a:r>
              <a:rPr lang="cs-CZ" dirty="0"/>
              <a:t>Strategické cíle OH ČR na období 2015-2024 s výhledem </a:t>
            </a:r>
            <a:br>
              <a:rPr lang="cs-CZ" dirty="0"/>
            </a:br>
            <a:r>
              <a:rPr lang="cs-CZ" dirty="0"/>
              <a:t>do roku 2035 jsou:</a:t>
            </a:r>
          </a:p>
          <a:p>
            <a:pPr lvl="1" algn="just">
              <a:buClr>
                <a:srgbClr val="0B9D31"/>
              </a:buClr>
            </a:pPr>
            <a:r>
              <a:rPr lang="cs-CZ" dirty="0"/>
              <a:t>Předcházení vzniku odpadů a snižování měrné produkce odpadů.</a:t>
            </a:r>
          </a:p>
          <a:p>
            <a:pPr lvl="1" algn="just">
              <a:buClr>
                <a:srgbClr val="0B9D31"/>
              </a:buClr>
            </a:pPr>
            <a:r>
              <a:rPr lang="cs-CZ" dirty="0"/>
              <a:t>Minimalizace nepříznivých účinků vzniku odpadů a nakládání              s nimi na lidské zdraví a životní prostředí.</a:t>
            </a:r>
          </a:p>
          <a:p>
            <a:pPr lvl="1" algn="just">
              <a:buClr>
                <a:srgbClr val="0B9D31"/>
              </a:buClr>
            </a:pPr>
            <a:r>
              <a:rPr lang="cs-CZ" dirty="0"/>
              <a:t>Udržitelný rozvoj společnosti a přechod k cirkulární ekonomice.</a:t>
            </a:r>
          </a:p>
          <a:p>
            <a:pPr lvl="1" algn="just">
              <a:buClr>
                <a:srgbClr val="0B9D31"/>
              </a:buClr>
            </a:pPr>
            <a:r>
              <a:rPr lang="cs-CZ" dirty="0"/>
              <a:t>Maximální využívání odpadů jako náhrady primárních zdrojů. </a:t>
            </a:r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308B51BA-7BCB-BE62-32D0-C523607535B8}"/>
              </a:ext>
            </a:extLst>
          </p:cNvPr>
          <p:cNvSpPr txBox="1">
            <a:spLocks/>
          </p:cNvSpPr>
          <p:nvPr/>
        </p:nvSpPr>
        <p:spPr>
          <a:xfrm>
            <a:off x="157162" y="515458"/>
            <a:ext cx="11877676" cy="8000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Strategické cíle závazné části POH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196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164875-288E-25C2-4DDF-EDC5BE843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2657"/>
            <a:ext cx="10972800" cy="4970695"/>
          </a:xfrm>
        </p:spPr>
        <p:txBody>
          <a:bodyPr>
            <a:noAutofit/>
          </a:bodyPr>
          <a:lstStyle/>
          <a:p>
            <a:pPr marL="0" indent="0" algn="just">
              <a:buClr>
                <a:srgbClr val="0B9D31"/>
              </a:buClr>
              <a:buNone/>
            </a:pPr>
            <a:r>
              <a:rPr lang="cs-CZ" sz="1800" b="1" dirty="0"/>
              <a:t>a) Rozvíjet a intenzifikovat oddělené soustřeďování odpadu (tříděny sběr) pro odpady z papíru, plastů, skla, kovů               a biologického odpadu. Zavést oddělené soustřeďování odpadu (tříděný sběr) pro odpady z textilu do 1. ledna roku 2025.</a:t>
            </a:r>
          </a:p>
          <a:p>
            <a:pPr marL="0" indent="0" algn="just">
              <a:buClr>
                <a:srgbClr val="0B9D31"/>
              </a:buClr>
              <a:buNone/>
            </a:pPr>
            <a:endParaRPr lang="cs-CZ" sz="1800" dirty="0"/>
          </a:p>
          <a:p>
            <a:pPr marL="0" indent="0" algn="just">
              <a:buClr>
                <a:srgbClr val="0B9D31"/>
              </a:buClr>
              <a:buNone/>
            </a:pPr>
            <a:r>
              <a:rPr lang="cs-CZ" sz="1800" dirty="0"/>
              <a:t>b) Do roku 2020 zvýšit nejméně na 50 % hmotnosti celkovou úroveň přípravy k opětovnému použití a recyklaci alespoň u odpadů z materiálů jako je papír, plast, kov, sklo, pocházejících z domácností, a případně odpady jiného původu, pokud jsou tyto toky odpadů podobné odpadům z domácností.</a:t>
            </a:r>
          </a:p>
          <a:p>
            <a:pPr marL="0" indent="0" algn="just">
              <a:buClr>
                <a:srgbClr val="0B9D31"/>
              </a:buClr>
              <a:buNone/>
            </a:pPr>
            <a:endParaRPr lang="cs-CZ" sz="1800" dirty="0"/>
          </a:p>
          <a:p>
            <a:pPr marL="0" indent="0" algn="just">
              <a:buClr>
                <a:srgbClr val="0B9D31"/>
              </a:buClr>
              <a:buNone/>
            </a:pPr>
            <a:r>
              <a:rPr lang="cs-CZ" sz="2000" b="1" dirty="0"/>
              <a:t>c) Zvýšit úroveň přípravy k opětovnému použití a recyklace komunálního odpadu nejméně na:</a:t>
            </a:r>
          </a:p>
          <a:p>
            <a:pPr marL="914400" lvl="2" indent="0" algn="just">
              <a:buClr>
                <a:srgbClr val="0B9D31"/>
              </a:buClr>
              <a:buNone/>
            </a:pPr>
            <a:r>
              <a:rPr lang="cs-CZ" sz="2000" b="1" dirty="0"/>
              <a:t>2025 - 55 %</a:t>
            </a:r>
          </a:p>
          <a:p>
            <a:pPr marL="914400" lvl="2" indent="0" algn="just">
              <a:buClr>
                <a:srgbClr val="0B9D31"/>
              </a:buClr>
              <a:buNone/>
            </a:pPr>
            <a:r>
              <a:rPr lang="cs-CZ" sz="2000" b="1" dirty="0"/>
              <a:t>2030 - 60 %</a:t>
            </a:r>
          </a:p>
          <a:p>
            <a:pPr marL="914400" lvl="2" indent="0" algn="just">
              <a:buClr>
                <a:srgbClr val="0B9D31"/>
              </a:buClr>
              <a:buNone/>
            </a:pPr>
            <a:r>
              <a:rPr lang="cs-CZ" sz="2000" b="1" dirty="0"/>
              <a:t>2035 - 65 %</a:t>
            </a:r>
          </a:p>
          <a:p>
            <a:pPr marL="0" indent="0" algn="just">
              <a:buClr>
                <a:srgbClr val="0B9D31"/>
              </a:buClr>
              <a:buNone/>
            </a:pPr>
            <a:endParaRPr lang="cs-CZ" sz="2000" b="1" dirty="0"/>
          </a:p>
          <a:p>
            <a:pPr marL="0" indent="0" algn="just">
              <a:buClr>
                <a:srgbClr val="0B9D31"/>
              </a:buClr>
              <a:buNone/>
            </a:pPr>
            <a:r>
              <a:rPr lang="cs-CZ" sz="2000" b="1" dirty="0"/>
              <a:t>d) Do roku 2035 snížit množství komunálního odpadu ukládaného na skládky na 10 % (hmotnostních) nebo méně z celkového množství produkovaného komunálního odpadu.</a:t>
            </a:r>
          </a:p>
          <a:p>
            <a:pPr algn="just">
              <a:buClr>
                <a:srgbClr val="0B9D31"/>
              </a:buClr>
            </a:pPr>
            <a:endParaRPr lang="cs-CZ" sz="2600" dirty="0"/>
          </a:p>
          <a:p>
            <a:pPr algn="just">
              <a:buClr>
                <a:srgbClr val="0B9D31"/>
              </a:buClr>
            </a:pPr>
            <a:endParaRPr lang="cs-CZ" sz="2600" dirty="0"/>
          </a:p>
          <a:p>
            <a:pPr algn="just">
              <a:buClr>
                <a:srgbClr val="0B9D31"/>
              </a:buClr>
            </a:pPr>
            <a:endParaRPr lang="cs-CZ" sz="2600" dirty="0"/>
          </a:p>
          <a:p>
            <a:pPr algn="just">
              <a:buClr>
                <a:srgbClr val="0B9D31"/>
              </a:buClr>
            </a:pPr>
            <a:endParaRPr lang="cs-CZ" sz="2600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308B51BA-7BCB-BE62-32D0-C523607535B8}"/>
              </a:ext>
            </a:extLst>
          </p:cNvPr>
          <p:cNvSpPr txBox="1">
            <a:spLocks/>
          </p:cNvSpPr>
          <p:nvPr/>
        </p:nvSpPr>
        <p:spPr>
          <a:xfrm>
            <a:off x="157162" y="515458"/>
            <a:ext cx="11877676" cy="8000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Komunální odpady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99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98E16F-BB69-EE1C-5CBC-01B30AE02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cs-CZ" sz="20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Snižovat produkci směsného komunálního odpadu připadající na obyvatele.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lphaLcParenR"/>
            </a:pPr>
            <a:endParaRPr lang="cs-CZ" sz="20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cs-CZ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Směsný komunální odpad (po vytřídění materiálově využitelných složek, nebezpečných složek a biologického odpadu) zejména energeticky využívat v zařízeních k tomu určených v souladu s platnou právní úpravou.</a:t>
            </a:r>
            <a:endParaRPr lang="cs-CZ" sz="20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rgbClr val="0B9D31"/>
              </a:buClr>
            </a:pP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308B51BA-7BCB-BE62-32D0-C523607535B8}"/>
              </a:ext>
            </a:extLst>
          </p:cNvPr>
          <p:cNvSpPr txBox="1">
            <a:spLocks/>
          </p:cNvSpPr>
          <p:nvPr/>
        </p:nvSpPr>
        <p:spPr>
          <a:xfrm>
            <a:off x="157162" y="515458"/>
            <a:ext cx="11877676" cy="8000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Směsný komunální odpad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969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383915-C42A-C47F-90E2-C16DC18BE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9333"/>
            <a:ext cx="10515600" cy="2237319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cs-CZ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Snížit maximální množství biologicky rozložitelných komunálních odpadů ukládaných na skládky tak, aby podíl této složky činil v roce 2020 nejvíce 35 % hmotnostních              z celkového množství biologicky rozložitelných komunálních odpadů vyprodukovaných v roce 1995.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cs-CZ" sz="20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Snižovat množství biologicky rozložitelných komunálních odpadů ukládaných na skládky (od roku 2021 dále).</a:t>
            </a:r>
            <a:endParaRPr lang="cs-CZ" sz="20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rgbClr val="FF0000"/>
              </a:buClr>
            </a:pP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326FA6B4-3308-D64D-5F11-8705C600DC38}"/>
              </a:ext>
            </a:extLst>
          </p:cNvPr>
          <p:cNvSpPr txBox="1">
            <a:spLocks/>
          </p:cNvSpPr>
          <p:nvPr/>
        </p:nvSpPr>
        <p:spPr>
          <a:xfrm>
            <a:off x="0" y="31511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8B7A49BD-221F-A2F9-E1C0-050E251F61F0}"/>
              </a:ext>
            </a:extLst>
          </p:cNvPr>
          <p:cNvSpPr txBox="1">
            <a:spLocks/>
          </p:cNvSpPr>
          <p:nvPr/>
        </p:nvSpPr>
        <p:spPr>
          <a:xfrm>
            <a:off x="838200" y="4721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cs-CZ" sz="20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Předcházet vzniku potravinových odpadů a snižovat jejich množství na všech úrovních potravinového řetězce.</a:t>
            </a:r>
            <a:endParaRPr lang="cs-CZ" sz="20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308B51BA-7BCB-BE62-32D0-C523607535B8}"/>
              </a:ext>
            </a:extLst>
          </p:cNvPr>
          <p:cNvSpPr txBox="1">
            <a:spLocks/>
          </p:cNvSpPr>
          <p:nvPr/>
        </p:nvSpPr>
        <p:spPr>
          <a:xfrm>
            <a:off x="157162" y="515458"/>
            <a:ext cx="11877676" cy="8000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BRO a BRKO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308B51BA-7BCB-BE62-32D0-C523607535B8}"/>
              </a:ext>
            </a:extLst>
          </p:cNvPr>
          <p:cNvSpPr txBox="1">
            <a:spLocks/>
          </p:cNvSpPr>
          <p:nvPr/>
        </p:nvSpPr>
        <p:spPr>
          <a:xfrm>
            <a:off x="157162" y="3676652"/>
            <a:ext cx="11877676" cy="8000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Potravinové odpady</a:t>
            </a:r>
          </a:p>
        </p:txBody>
      </p:sp>
    </p:spTree>
    <p:extLst>
      <p:ext uri="{BB962C8B-B14F-4D97-AF65-F5344CB8AC3E}">
        <p14:creationId xmlns:p14="http://schemas.microsoft.com/office/powerpoint/2010/main" val="2231378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903398-E9C6-4B2A-7C4E-E79FBE3CC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cs-CZ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Zvýšit do roku 2020 nejméně na 70 % hmotnosti míru přípravy k opětovnému použití           a recyklace stavebních a demoličních odpadů a jiných druhů jejich materiálového využití      u stavebních a demoličních odpadů kategorie ostatní s výjimkou v přírodě se vyskytujících materiálů uvedených v Katalogu odpadů) pod katalogovým číslem 17 05 04 (zemina                 a kamení).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lphaLcParenR"/>
            </a:pPr>
            <a:endParaRPr lang="cs-CZ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cs-CZ" sz="20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Zvyšovat materiálové využití stavebních a demoličních odpadů                     s výjimkou zemin, kamení, jalové horniny a hlušiny (2021 a dále).</a:t>
            </a:r>
            <a:endParaRPr lang="cs-CZ" sz="20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rgbClr val="FF0000"/>
              </a:buClr>
            </a:pP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308B51BA-7BCB-BE62-32D0-C523607535B8}"/>
              </a:ext>
            </a:extLst>
          </p:cNvPr>
          <p:cNvSpPr txBox="1">
            <a:spLocks/>
          </p:cNvSpPr>
          <p:nvPr/>
        </p:nvSpPr>
        <p:spPr>
          <a:xfrm>
            <a:off x="157162" y="515458"/>
            <a:ext cx="11877676" cy="8000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Stavební a demoliční odpady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036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903398-E9C6-4B2A-7C4E-E79FBE3CC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cs-CZ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Snižovat měrnou produkci nebezpečných odpadů.</a:t>
            </a: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cs-CZ" sz="20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Zvyšovat podíl využitých nebezpečných odpadů.</a:t>
            </a: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cs-CZ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Minimalizovat negativní účinky při nakládání s nebezpečnými odpady na lidské zdraví a životní prostředí.</a:t>
            </a: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cs-CZ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Odstranit staré zátěže, kde se nacházejí nebezpečné odpady.</a:t>
            </a:r>
          </a:p>
          <a:p>
            <a:pPr algn="just">
              <a:buClr>
                <a:srgbClr val="FF0000"/>
              </a:buClr>
            </a:pP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308B51BA-7BCB-BE62-32D0-C523607535B8}"/>
              </a:ext>
            </a:extLst>
          </p:cNvPr>
          <p:cNvSpPr txBox="1">
            <a:spLocks/>
          </p:cNvSpPr>
          <p:nvPr/>
        </p:nvSpPr>
        <p:spPr>
          <a:xfrm>
            <a:off x="157162" y="515458"/>
            <a:ext cx="11877676" cy="8000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bg1"/>
                </a:solidFill>
              </a:rPr>
              <a:t>Nebezpečné odpady</a:t>
            </a:r>
          </a:p>
        </p:txBody>
      </p:sp>
    </p:spTree>
    <p:extLst>
      <p:ext uri="{BB962C8B-B14F-4D97-AF65-F5344CB8AC3E}">
        <p14:creationId xmlns:p14="http://schemas.microsoft.com/office/powerpoint/2010/main" val="84268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A2F757-9A18-502C-9EFC-0CC01E7A5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243" y="1516887"/>
            <a:ext cx="4922874" cy="5245420"/>
          </a:xfrm>
        </p:spPr>
        <p:txBody>
          <a:bodyPr>
            <a:normAutofit/>
          </a:bodyPr>
          <a:lstStyle/>
          <a:p>
            <a:pPr marL="0" indent="0" algn="just">
              <a:buClr>
                <a:srgbClr val="0B9D31"/>
              </a:buClr>
              <a:buNone/>
            </a:pPr>
            <a:r>
              <a:rPr lang="pl-PL" sz="2600" dirty="0"/>
              <a:t>a) Zvýšit celkovou recyklaci obalů na úroveň 70 % do roku </a:t>
            </a:r>
            <a:r>
              <a:rPr lang="pl-PL" sz="2600" b="1" dirty="0"/>
              <a:t>2025.</a:t>
            </a:r>
          </a:p>
          <a:p>
            <a:pPr marL="0" indent="0" algn="just">
              <a:buClr>
                <a:srgbClr val="0B9D31"/>
              </a:buClr>
              <a:buNone/>
            </a:pPr>
            <a:r>
              <a:rPr lang="pl-PL" sz="2600" dirty="0"/>
              <a:t>b) Zvýšit celkové využití odpadů         z obalů </a:t>
            </a:r>
            <a:r>
              <a:rPr lang="pl-PL" sz="2600" b="1" dirty="0"/>
              <a:t>na úroveň 75 % do roku 2025.</a:t>
            </a:r>
          </a:p>
          <a:p>
            <a:pPr marL="0" indent="0" algn="just">
              <a:buClr>
                <a:srgbClr val="0B9D31"/>
              </a:buClr>
              <a:buNone/>
            </a:pPr>
            <a:r>
              <a:rPr lang="pl-PL" sz="2600" b="1" dirty="0"/>
              <a:t>c) Zvýšit celkovou recyklaci obalů na úroveň 75 % do roku 2030.</a:t>
            </a:r>
          </a:p>
          <a:p>
            <a:pPr marL="0" indent="0" algn="just">
              <a:buClr>
                <a:srgbClr val="0B9D31"/>
              </a:buClr>
              <a:buNone/>
            </a:pPr>
            <a:r>
              <a:rPr lang="pl-PL" sz="2600" b="1" dirty="0"/>
              <a:t>d) Zvýšit celkové využití odpadů            z obalů na úroveň 80 % do roku 2030.</a:t>
            </a:r>
          </a:p>
          <a:p>
            <a:pPr marL="0" indent="0" algn="just">
              <a:buClr>
                <a:srgbClr val="0B9D31"/>
              </a:buClr>
              <a:buNone/>
            </a:pPr>
            <a:r>
              <a:rPr lang="cs-CZ" sz="2600" dirty="0"/>
              <a:t>Zajistit recyklaci a využití obalových odpadů následovně: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10C90172-D29E-8449-316A-34BB4CBDAF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31931"/>
              </p:ext>
            </p:extLst>
          </p:nvPr>
        </p:nvGraphicFramePr>
        <p:xfrm>
          <a:off x="5539561" y="1999039"/>
          <a:ext cx="6495277" cy="449733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58950">
                  <a:extLst>
                    <a:ext uri="{9D8B030D-6E8A-4147-A177-3AD203B41FA5}">
                      <a16:colId xmlns:a16="http://schemas.microsoft.com/office/drawing/2014/main" val="308882370"/>
                    </a:ext>
                  </a:extLst>
                </a:gridCol>
                <a:gridCol w="723014">
                  <a:extLst>
                    <a:ext uri="{9D8B030D-6E8A-4147-A177-3AD203B41FA5}">
                      <a16:colId xmlns:a16="http://schemas.microsoft.com/office/drawing/2014/main" val="392435383"/>
                    </a:ext>
                  </a:extLst>
                </a:gridCol>
                <a:gridCol w="627321">
                  <a:extLst>
                    <a:ext uri="{9D8B030D-6E8A-4147-A177-3AD203B41FA5}">
                      <a16:colId xmlns:a16="http://schemas.microsoft.com/office/drawing/2014/main" val="1239077677"/>
                    </a:ext>
                  </a:extLst>
                </a:gridCol>
                <a:gridCol w="723013">
                  <a:extLst>
                    <a:ext uri="{9D8B030D-6E8A-4147-A177-3AD203B41FA5}">
                      <a16:colId xmlns:a16="http://schemas.microsoft.com/office/drawing/2014/main" val="562300321"/>
                    </a:ext>
                  </a:extLst>
                </a:gridCol>
                <a:gridCol w="659219">
                  <a:extLst>
                    <a:ext uri="{9D8B030D-6E8A-4147-A177-3AD203B41FA5}">
                      <a16:colId xmlns:a16="http://schemas.microsoft.com/office/drawing/2014/main" val="188113995"/>
                    </a:ext>
                  </a:extLst>
                </a:gridCol>
                <a:gridCol w="744279">
                  <a:extLst>
                    <a:ext uri="{9D8B030D-6E8A-4147-A177-3AD203B41FA5}">
                      <a16:colId xmlns:a16="http://schemas.microsoft.com/office/drawing/2014/main" val="2073754949"/>
                    </a:ext>
                  </a:extLst>
                </a:gridCol>
                <a:gridCol w="574158">
                  <a:extLst>
                    <a:ext uri="{9D8B030D-6E8A-4147-A177-3AD203B41FA5}">
                      <a16:colId xmlns:a16="http://schemas.microsoft.com/office/drawing/2014/main" val="2682914990"/>
                    </a:ext>
                  </a:extLst>
                </a:gridCol>
                <a:gridCol w="765544">
                  <a:extLst>
                    <a:ext uri="{9D8B030D-6E8A-4147-A177-3AD203B41FA5}">
                      <a16:colId xmlns:a16="http://schemas.microsoft.com/office/drawing/2014/main" val="1813331570"/>
                    </a:ext>
                  </a:extLst>
                </a:gridCol>
                <a:gridCol w="519779">
                  <a:extLst>
                    <a:ext uri="{9D8B030D-6E8A-4147-A177-3AD203B41FA5}">
                      <a16:colId xmlns:a16="http://schemas.microsoft.com/office/drawing/2014/main" val="2173646369"/>
                    </a:ext>
                  </a:extLst>
                </a:gridCol>
              </a:tblGrid>
              <a:tr h="265814">
                <a:tc rowSpan="4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430" algn="l"/>
                          <a:tab pos="1085850" algn="l"/>
                        </a:tabLs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430" algn="l"/>
                          <a:tab pos="1085850" algn="l"/>
                        </a:tabLs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430" algn="l"/>
                          <a:tab pos="1085850" algn="l"/>
                        </a:tabLs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Odpady</a:t>
                      </a:r>
                      <a:b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 obalů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430" algn="l"/>
                          <a:tab pos="1085850" algn="l"/>
                        </a:tabLs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Cíle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 recyklaci a využití obalových odpadů do 1. 1. 2035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27491"/>
                  </a:ext>
                </a:extLst>
              </a:tr>
              <a:tr h="47846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8430" algn="l"/>
                          <a:tab pos="1085850" algn="l"/>
                        </a:tabLs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od 1. 1. 2021</a:t>
                      </a:r>
                      <a:r>
                        <a:rPr lang="cs-CZ" sz="1400" b="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do 31. 12. 2024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8430" algn="l"/>
                          <a:tab pos="1085850" algn="l"/>
                        </a:tabLs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od 1. 1. 2025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430" algn="l"/>
                          <a:tab pos="1085850" algn="l"/>
                        </a:tabLs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do 31. 12. 2029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8430" algn="l"/>
                          <a:tab pos="1085850" algn="l"/>
                        </a:tabLs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od 1. 1. 2030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430" algn="l"/>
                          <a:tab pos="1085850" algn="l"/>
                        </a:tabLs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do 31. 12. 2034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430" algn="l"/>
                          <a:tab pos="1085850" algn="l"/>
                        </a:tabLs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od 1. 1. 2035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064540"/>
                  </a:ext>
                </a:extLst>
              </a:tr>
              <a:tr h="38402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430" algn="l"/>
                          <a:tab pos="1085850" algn="l"/>
                        </a:tabLst>
                      </a:pPr>
                      <a:r>
                        <a:rPr lang="cs-CZ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Recyklace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430" algn="l"/>
                          <a:tab pos="1085850" algn="l"/>
                        </a:tabLst>
                      </a:pPr>
                      <a:r>
                        <a:rPr lang="cs-CZ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Využití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430" algn="l"/>
                          <a:tab pos="1085850" algn="l"/>
                        </a:tabLst>
                      </a:pPr>
                      <a:r>
                        <a:rPr lang="cs-CZ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Recyklace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430" algn="l"/>
                          <a:tab pos="1085850" algn="l"/>
                        </a:tabLst>
                      </a:pPr>
                      <a:r>
                        <a:rPr lang="cs-CZ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Využití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430" algn="l"/>
                          <a:tab pos="1085850" algn="l"/>
                        </a:tabLst>
                      </a:pPr>
                      <a:r>
                        <a:rPr lang="cs-CZ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Recyklace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430" algn="l"/>
                          <a:tab pos="1085850" algn="l"/>
                        </a:tabLst>
                      </a:pPr>
                      <a:r>
                        <a:rPr lang="cs-CZ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Využití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430" algn="l"/>
                          <a:tab pos="1085850" algn="l"/>
                        </a:tabLst>
                      </a:pPr>
                      <a:r>
                        <a:rPr lang="cs-CZ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Recyklace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430" algn="l"/>
                          <a:tab pos="1085850" algn="l"/>
                        </a:tabLst>
                      </a:pPr>
                      <a:r>
                        <a:rPr lang="cs-CZ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Využití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512808"/>
                  </a:ext>
                </a:extLst>
              </a:tr>
              <a:tr h="2764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85850" algn="l"/>
                        </a:tabLs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85850" algn="l"/>
                        </a:tabLs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85850" algn="l"/>
                        </a:tabLs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85850" algn="l"/>
                        </a:tabLs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85850" algn="l"/>
                        </a:tabLs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85850" algn="l"/>
                        </a:tabLs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85850" algn="l"/>
                        </a:tabLs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85850" algn="l"/>
                        </a:tabLs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1351251"/>
                  </a:ext>
                </a:extLst>
              </a:tr>
              <a:tr h="55511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85850" algn="l"/>
                        </a:tabLs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Papírových a lepenkových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85850" algn="l"/>
                        </a:tabLs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85850" algn="l"/>
                        </a:tabLs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85850" algn="l"/>
                        </a:tabLs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85850" algn="l"/>
                        </a:tabLs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85850" algn="l"/>
                        </a:tabLs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85850" algn="l"/>
                        </a:tabLs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85850" algn="l"/>
                        </a:tabLs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85850" algn="l"/>
                        </a:tabLs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5022258"/>
                  </a:ext>
                </a:extLst>
              </a:tr>
              <a:tr h="27755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85850" algn="l"/>
                        </a:tabLs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Skleněných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85850" algn="l"/>
                        </a:tabLs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85850" algn="l"/>
                        </a:tabLs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85850" algn="l"/>
                        </a:tabLs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85850" algn="l"/>
                        </a:tabLs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731380"/>
                  </a:ext>
                </a:extLst>
              </a:tr>
              <a:tr h="27755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85850" algn="l"/>
                        </a:tabLs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Plastových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85850" algn="l"/>
                        </a:tabLs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85850" algn="l"/>
                        </a:tabLs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85850" algn="l"/>
                        </a:tabLs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85850" algn="l"/>
                        </a:tabLs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653827"/>
                  </a:ext>
                </a:extLst>
              </a:tr>
              <a:tr h="27755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85850" algn="l"/>
                        </a:tabLs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Železných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85850" algn="l"/>
                        </a:tabLs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85850" algn="l"/>
                        </a:tabLs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85850" algn="l"/>
                        </a:tabLs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85850" algn="l"/>
                        </a:tabLs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667725"/>
                  </a:ext>
                </a:extLst>
              </a:tr>
              <a:tr h="27755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85850" algn="l"/>
                        </a:tabLs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Hliníkových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85850" algn="l"/>
                        </a:tabLs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85850" algn="l"/>
                        </a:tabLs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85850" algn="l"/>
                        </a:tabLs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85850" algn="l"/>
                        </a:tabLs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749579"/>
                  </a:ext>
                </a:extLst>
              </a:tr>
              <a:tr h="27755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85850" algn="l"/>
                        </a:tabLs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Dřevěných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85850" algn="l"/>
                        </a:tabLs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85850" algn="l"/>
                        </a:tabLs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85850" algn="l"/>
                        </a:tabLs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85850" algn="l"/>
                        </a:tabLs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582901"/>
                  </a:ext>
                </a:extLst>
              </a:tr>
              <a:tr h="61511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85850" algn="l"/>
                        </a:tabLs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Prodejních určených</a:t>
                      </a:r>
                      <a:r>
                        <a:rPr lang="cs-CZ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spotřebiteli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85850" algn="l"/>
                        </a:tabLs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85850" algn="l"/>
                        </a:tabLs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55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85850" algn="l"/>
                        </a:tabLs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85850" algn="l"/>
                        </a:tabLs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55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85850" algn="l"/>
                        </a:tabLs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50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85850" algn="l"/>
                        </a:tabLs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55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85850" algn="l"/>
                        </a:tabLs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85850" algn="l"/>
                        </a:tabLs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96773"/>
                  </a:ext>
                </a:extLst>
              </a:tr>
              <a:tr h="48516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85850" algn="l"/>
                        </a:tabLs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Celkem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85850" algn="l"/>
                        </a:tabLs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85850" algn="l"/>
                        </a:tabLs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85850" algn="l"/>
                        </a:tabLs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85850" algn="l"/>
                        </a:tabLs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85850" algn="l"/>
                        </a:tabLs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85850" algn="l"/>
                        </a:tabLs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85850" algn="l"/>
                        </a:tabLs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85850" algn="l"/>
                        </a:tabLs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813349"/>
                  </a:ext>
                </a:extLst>
              </a:tr>
            </a:tbl>
          </a:graphicData>
        </a:graphic>
      </p:graphicFrame>
      <p:sp>
        <p:nvSpPr>
          <p:cNvPr id="5" name="Nadpis 1">
            <a:extLst>
              <a:ext uri="{FF2B5EF4-FFF2-40B4-BE49-F238E27FC236}">
                <a16:creationId xmlns:a16="http://schemas.microsoft.com/office/drawing/2014/main" id="{308B51BA-7BCB-BE62-32D0-C523607535B8}"/>
              </a:ext>
            </a:extLst>
          </p:cNvPr>
          <p:cNvSpPr txBox="1">
            <a:spLocks/>
          </p:cNvSpPr>
          <p:nvPr/>
        </p:nvSpPr>
        <p:spPr>
          <a:xfrm>
            <a:off x="157162" y="515458"/>
            <a:ext cx="11877676" cy="8000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Obaly a obalové odpady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236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2CDDB0-C49C-FE6A-B257-2C288899A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4811229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lphaLcParenR" startAt="5"/>
            </a:pPr>
            <a:r>
              <a:rPr lang="cs-CZ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Zajistit oddělené soustřeďování (tříděný sběr) 77 % jednorázových plastových nápojových lahví uvedených na trh do roku 2025.</a:t>
            </a:r>
            <a:endParaRPr lang="cs-CZ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lphaLcParenR" startAt="5"/>
            </a:pPr>
            <a:r>
              <a:rPr lang="cs-CZ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Zajistit oddělené soustřeďování (tříděný sběr) 90 % jednorázových plastových nápojových lahví uvedených na trh do roku 2029.</a:t>
            </a:r>
            <a:endParaRPr lang="cs-CZ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lphaLcParenR" startAt="5"/>
            </a:pPr>
            <a:r>
              <a:rPr lang="cs-CZ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Zajistit obsah recyklátu v nápojových lahvích z PET minimálně 25 % do roku 2025.</a:t>
            </a:r>
            <a:endParaRPr lang="cs-CZ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lphaLcParenR" startAt="5"/>
            </a:pPr>
            <a:r>
              <a:rPr lang="cs-CZ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Zajistit obsah recyklátu v plastových nápojových lahvích minimálně 30 % do roku 2030.</a:t>
            </a:r>
            <a:endParaRPr lang="cs-CZ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lphaLcParenR" startAt="5"/>
            </a:pPr>
            <a:r>
              <a:rPr lang="cs-CZ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Zajistit do července roku 2024, aby nádoby na nápoje, které mají uzávěry a víčka vyrobené z plastu, mohly být uváděny na trh pouze tehdy, pokud uzávěry a víčka zůstanou během fáze určeného použití výrobků připevněny k nádobě.</a:t>
            </a:r>
            <a:endParaRPr lang="cs-CZ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308B51BA-7BCB-BE62-32D0-C523607535B8}"/>
              </a:ext>
            </a:extLst>
          </p:cNvPr>
          <p:cNvSpPr txBox="1">
            <a:spLocks/>
          </p:cNvSpPr>
          <p:nvPr/>
        </p:nvSpPr>
        <p:spPr>
          <a:xfrm>
            <a:off x="157162" y="515458"/>
            <a:ext cx="11877676" cy="8000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Obaly a obalové odpady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90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E15693-0013-2BD0-24B1-BBCA4708B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Aktualizace POH </a:t>
            </a:r>
            <a:r>
              <a:rPr lang="cs-CZ" dirty="0" err="1"/>
              <a:t>JčK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BED3BE-86BE-A76E-A3A1-6439796E9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498315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cs-CZ" sz="2200" b="0" i="0" u="none" strike="noStrike" baseline="0" dirty="0">
                <a:solidFill>
                  <a:srgbClr val="000000"/>
                </a:solidFill>
                <a:latin typeface="+mj-lt"/>
              </a:rPr>
              <a:t>← na základě aktualizace POH ČR z r. 2022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cs-CZ" sz="2200" b="0" i="0" u="none" strike="noStrike" baseline="0" dirty="0">
                <a:solidFill>
                  <a:srgbClr val="000000"/>
                </a:solidFill>
                <a:latin typeface="+mj-lt"/>
              </a:rPr>
              <a:t>← aktualizace krajských POH jako podmínka k otevření čerpání dotací z OPŽP v oblasti OH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2200" b="0" i="0" u="none" strike="noStrike" baseline="0" dirty="0">
                <a:solidFill>
                  <a:srgbClr val="000000"/>
                </a:solidFill>
                <a:latin typeface="+mj-lt"/>
              </a:rPr>
              <a:t>← aktualizace se týká zejména cílů v závazné části POH:</a:t>
            </a:r>
            <a:r>
              <a:rPr lang="cs-CZ" sz="2200" b="1" i="0" u="none" strike="noStrike" baseline="0" dirty="0">
                <a:solidFill>
                  <a:srgbClr val="000000"/>
                </a:solidFill>
                <a:latin typeface="+mj-lt"/>
              </a:rPr>
              <a:t>	</a:t>
            </a:r>
          </a:p>
          <a:p>
            <a:pPr lvl="2" algn="just"/>
            <a:r>
              <a:rPr lang="cs-CZ" sz="2200" b="0" i="0" u="none" strike="noStrike" baseline="0" dirty="0">
                <a:solidFill>
                  <a:srgbClr val="000000"/>
                </a:solidFill>
                <a:latin typeface="+mj-lt"/>
              </a:rPr>
              <a:t>navýšit recyklaci komunálních odpadů,</a:t>
            </a:r>
          </a:p>
          <a:p>
            <a:pPr lvl="2" algn="just"/>
            <a:r>
              <a:rPr lang="cs-CZ" sz="2200" b="0" i="0" u="none" strike="noStrike" baseline="0" dirty="0">
                <a:solidFill>
                  <a:srgbClr val="000000"/>
                </a:solidFill>
                <a:latin typeface="+mj-lt"/>
              </a:rPr>
              <a:t>omezit skládkování KO na 10 % do roku 2035 a dále,</a:t>
            </a:r>
          </a:p>
          <a:p>
            <a:pPr lvl="2" algn="just"/>
            <a:r>
              <a:rPr lang="cs-CZ" sz="2200" b="0" i="0" u="none" strike="noStrike" baseline="0" dirty="0">
                <a:solidFill>
                  <a:srgbClr val="000000"/>
                </a:solidFill>
                <a:latin typeface="+mj-lt"/>
              </a:rPr>
              <a:t>zavést povinný oddělený sběr textilního odpadu,</a:t>
            </a:r>
          </a:p>
          <a:p>
            <a:pPr lvl="2" algn="just"/>
            <a:r>
              <a:rPr lang="cs-CZ" sz="2200" b="0" i="0" u="none" strike="noStrike" baseline="0" dirty="0">
                <a:solidFill>
                  <a:srgbClr val="000000"/>
                </a:solidFill>
                <a:latin typeface="+mj-lt"/>
              </a:rPr>
              <a:t>redukce potravinových odpadů,</a:t>
            </a:r>
          </a:p>
          <a:p>
            <a:pPr lvl="2" algn="just"/>
            <a:r>
              <a:rPr lang="cs-CZ" sz="2200" b="0" i="0" u="none" strike="noStrike" baseline="0" dirty="0">
                <a:solidFill>
                  <a:srgbClr val="000000"/>
                </a:solidFill>
                <a:latin typeface="+mj-lt"/>
              </a:rPr>
              <a:t>zavést povinnost odděleného sběru biologicky rozložitelného odpadu od roku 2023,</a:t>
            </a:r>
          </a:p>
          <a:p>
            <a:pPr lvl="2" algn="just"/>
            <a:r>
              <a:rPr lang="cs-CZ" sz="2200" b="0" i="0" u="none" strike="noStrike" baseline="0" dirty="0">
                <a:solidFill>
                  <a:srgbClr val="000000"/>
                </a:solidFill>
                <a:latin typeface="+mj-lt"/>
              </a:rPr>
              <a:t>zavést povinnost pro roce 2030 uvádět na trh pouze recyklovatelné plastové odpady,</a:t>
            </a:r>
          </a:p>
          <a:p>
            <a:pPr lvl="2" algn="just"/>
            <a:r>
              <a:rPr lang="cs-CZ" sz="2200" b="0" i="0" u="none" strike="noStrike" baseline="0" dirty="0">
                <a:solidFill>
                  <a:srgbClr val="000000"/>
                </a:solidFill>
                <a:latin typeface="+mj-lt"/>
              </a:rPr>
              <a:t>zákaz vybraných plastových produktů na jedno použití.</a:t>
            </a:r>
          </a:p>
        </p:txBody>
      </p:sp>
    </p:spTree>
    <p:extLst>
      <p:ext uri="{BB962C8B-B14F-4D97-AF65-F5344CB8AC3E}">
        <p14:creationId xmlns:p14="http://schemas.microsoft.com/office/powerpoint/2010/main" val="2572825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D23661-F83E-D1A3-AE89-ED35CC030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7280"/>
            <a:ext cx="10336619" cy="1781175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Clr>
                <a:schemeClr val="tx1"/>
              </a:buClr>
              <a:buFont typeface="+mj-lt"/>
              <a:buAutoNum type="alphaLcParenR"/>
            </a:pPr>
            <a:r>
              <a:rPr lang="cs-CZ" dirty="0"/>
              <a:t>Dosahovat vysoké úrovně zpětného odběru odpadních elektrozařízení.</a:t>
            </a:r>
            <a:r>
              <a:rPr lang="cs-CZ" i="1" dirty="0"/>
              <a:t> </a:t>
            </a:r>
            <a:r>
              <a:rPr lang="cs-CZ" b="1" i="1" dirty="0"/>
              <a:t>(65 % do roku 2021</a:t>
            </a:r>
            <a:r>
              <a:rPr lang="cs-CZ" b="1" dirty="0"/>
              <a:t>)</a:t>
            </a:r>
          </a:p>
          <a:p>
            <a:pPr marL="514350" indent="-514350" algn="just">
              <a:buClr>
                <a:schemeClr val="tx1"/>
              </a:buClr>
              <a:buFont typeface="+mj-lt"/>
              <a:buAutoNum type="alphaLcParenR"/>
            </a:pPr>
            <a:r>
              <a:rPr lang="cs-CZ" dirty="0"/>
              <a:t>Zajistit vysokou míru přípravy k opětovnému použití, recyklace a využití odpadních elektrozařízení.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1287D78-BFE3-7306-3663-D5CAA101AA02}"/>
              </a:ext>
            </a:extLst>
          </p:cNvPr>
          <p:cNvSpPr txBox="1">
            <a:spLocks/>
          </p:cNvSpPr>
          <p:nvPr/>
        </p:nvSpPr>
        <p:spPr>
          <a:xfrm>
            <a:off x="0" y="28576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308B51BA-7BCB-BE62-32D0-C523607535B8}"/>
              </a:ext>
            </a:extLst>
          </p:cNvPr>
          <p:cNvSpPr txBox="1">
            <a:spLocks/>
          </p:cNvSpPr>
          <p:nvPr/>
        </p:nvSpPr>
        <p:spPr>
          <a:xfrm>
            <a:off x="157162" y="515458"/>
            <a:ext cx="11877676" cy="8000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Odpadní elektrozařízení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2AE3E06-32ED-BFAE-F3C8-9E1BCDA844F3}"/>
              </a:ext>
            </a:extLst>
          </p:cNvPr>
          <p:cNvSpPr txBox="1">
            <a:spLocks/>
          </p:cNvSpPr>
          <p:nvPr/>
        </p:nvSpPr>
        <p:spPr>
          <a:xfrm>
            <a:off x="157162" y="3559546"/>
            <a:ext cx="11877676" cy="8000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Odpadní pneumatiky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799F38FD-EE99-8BA4-E9D2-17A559484C6D}"/>
              </a:ext>
            </a:extLst>
          </p:cNvPr>
          <p:cNvSpPr txBox="1">
            <a:spLocks/>
          </p:cNvSpPr>
          <p:nvPr/>
        </p:nvSpPr>
        <p:spPr>
          <a:xfrm>
            <a:off x="838200" y="4504277"/>
            <a:ext cx="10515600" cy="209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Clr>
                <a:schemeClr val="tx1"/>
              </a:buClr>
              <a:buFont typeface="+mj-lt"/>
              <a:buAutoNum type="alphaLcParenR"/>
            </a:pPr>
            <a:r>
              <a:rPr lang="cs-CZ" sz="2800" b="1" dirty="0"/>
              <a:t>Zvýšit úroveň zpětného odběru odpadních pneumatik </a:t>
            </a:r>
            <a:r>
              <a:rPr lang="cs-CZ" sz="2800" dirty="0"/>
              <a:t>(2022 a dále 80 %).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cs-CZ" sz="2800" b="1" dirty="0"/>
              <a:t>Dosáhnout vysoké míry recyklace a přípravy k opětovnému použití odpadních pneumatik.</a:t>
            </a:r>
          </a:p>
          <a:p>
            <a:pPr>
              <a:buClr>
                <a:schemeClr val="tx1"/>
              </a:buClr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799722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42D79A-E0AF-2A25-43FD-AB216ADC9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lphaLcParenR"/>
              <a:tabLst>
                <a:tab pos="450215" algn="l"/>
              </a:tabLst>
            </a:pPr>
            <a:r>
              <a:rPr lang="cs-CZ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Podporovat technologie využívání kalů z čistíren komunálních odpadních vod </a:t>
            </a:r>
            <a:r>
              <a:rPr lang="cs-CZ" sz="20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materiálově se zaměřením zejména na využití fosforu, podporovat aplikaci vysoce kvalitních kalů do půdy a využívat kaly energeticky.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lphaLcParenR"/>
              <a:tabLst>
                <a:tab pos="450215" algn="l"/>
              </a:tabLst>
            </a:pPr>
            <a:endParaRPr lang="cs-CZ" sz="20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lphaLcParenR"/>
              <a:tabLst>
                <a:tab pos="450215" algn="l"/>
              </a:tabLst>
            </a:pPr>
            <a:r>
              <a:rPr lang="cs-CZ" sz="20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Snižovat množství rizikových látek v kalech z čistíren komunálních odpadních vod.</a:t>
            </a:r>
            <a:endParaRPr lang="cs-CZ" sz="20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308B51BA-7BCB-BE62-32D0-C523607535B8}"/>
              </a:ext>
            </a:extLst>
          </p:cNvPr>
          <p:cNvSpPr txBox="1">
            <a:spLocks/>
          </p:cNvSpPr>
          <p:nvPr/>
        </p:nvSpPr>
        <p:spPr>
          <a:xfrm>
            <a:off x="157162" y="515458"/>
            <a:ext cx="11877676" cy="8000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Kaly z čistíren komunálních odpadních vod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168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2B6353-2314-A674-E260-06BE6B8ED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41451"/>
            <a:ext cx="10972800" cy="2019272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cs-CZ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Zvýšit povědomí o perzistentních organických znečišťujících látkách a jejich účincích na lidské zdraví a životní prostředí.</a:t>
            </a: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cs-CZ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Omezit vstup perzistentních organických znečišťujících látek z odpadů s nařízením Evropského parlamentu a Rady (EU) 2019/1021 ze dne 20. června 2019 o perzistentních organických znečišťujících látkách (přepracované znění),      v platném znění.</a:t>
            </a:r>
            <a:endParaRPr lang="cs-CZ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308B51BA-7BCB-BE62-32D0-C523607535B8}"/>
              </a:ext>
            </a:extLst>
          </p:cNvPr>
          <p:cNvSpPr txBox="1">
            <a:spLocks/>
          </p:cNvSpPr>
          <p:nvPr/>
        </p:nvSpPr>
        <p:spPr>
          <a:xfrm>
            <a:off x="157162" y="515458"/>
            <a:ext cx="11877676" cy="126017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000" dirty="0"/>
              <a:t>Odpady s obsahem persistentních organických znečišťujících látek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4736956-3754-66A8-CFE5-EE77FCDDF614}"/>
              </a:ext>
            </a:extLst>
          </p:cNvPr>
          <p:cNvSpPr txBox="1">
            <a:spLocks/>
          </p:cNvSpPr>
          <p:nvPr/>
        </p:nvSpPr>
        <p:spPr>
          <a:xfrm>
            <a:off x="157162" y="4246800"/>
            <a:ext cx="11877676" cy="126017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000" dirty="0">
                <a:solidFill>
                  <a:schemeClr val="bg1"/>
                </a:solidFill>
              </a:rPr>
              <a:t>Zásady pro rozhodování při přeshraniční přepravě, dovozu a vývozu odpadů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D82412B-FA36-7CB3-8E09-76C587EB61C4}"/>
              </a:ext>
            </a:extLst>
          </p:cNvPr>
          <p:cNvSpPr txBox="1"/>
          <p:nvPr/>
        </p:nvSpPr>
        <p:spPr>
          <a:xfrm>
            <a:off x="609600" y="5506979"/>
            <a:ext cx="11051458" cy="1016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cs-CZ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Neohrožovat v důsledku přeshraničního pohybu odpadů lidské zdraví, životní prostředí          a </a:t>
            </a:r>
            <a:r>
              <a:rPr lang="cs-CZ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plnění povinností nebo závazných cílů České republiky vyplývajících z evropských právních předpisů.</a:t>
            </a:r>
            <a:endParaRPr lang="cs-CZ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583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CC32FE-5C46-22FF-C339-DD5365BB5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1963"/>
            <a:ext cx="10942674" cy="4572000"/>
          </a:xfrm>
        </p:spPr>
        <p:txBody>
          <a:bodyPr>
            <a:normAutofit fontScale="85000" lnSpcReduction="20000"/>
          </a:bodyPr>
          <a:lstStyle/>
          <a:p>
            <a:pPr algn="just">
              <a:buClr>
                <a:srgbClr val="0B9D31"/>
              </a:buClr>
            </a:pPr>
            <a:r>
              <a:rPr lang="cs-CZ" sz="3000" dirty="0"/>
              <a:t>Dosáhnout do roku 2026 v porovnání s rokem 2022 snížení spotřeby vybraných plastových výrobků na jedno použití.</a:t>
            </a:r>
          </a:p>
          <a:p>
            <a:pPr lvl="1" algn="just">
              <a:buClr>
                <a:srgbClr val="0B9D31"/>
              </a:buClr>
            </a:pPr>
            <a:r>
              <a:rPr lang="cs-CZ" dirty="0"/>
              <a:t>Vztahuje se na níže uvedené výrobky:</a:t>
            </a:r>
          </a:p>
          <a:p>
            <a:pPr lvl="2" algn="just">
              <a:buClr>
                <a:srgbClr val="0B9D31"/>
              </a:buClr>
            </a:pPr>
            <a:r>
              <a:rPr lang="cs-CZ" sz="2800" dirty="0"/>
              <a:t>Nápojové kelímky, včetně jejich uzávěrů a víček.</a:t>
            </a:r>
          </a:p>
          <a:p>
            <a:pPr lvl="2" algn="just">
              <a:buClr>
                <a:srgbClr val="0B9D31"/>
              </a:buClr>
            </a:pPr>
            <a:r>
              <a:rPr lang="cs-CZ" sz="2800" dirty="0"/>
              <a:t>Nádoby na potraviny jako jsou krabičky s víkem či bez něj, jež </a:t>
            </a:r>
            <a:br>
              <a:rPr lang="cs-CZ" sz="2800" dirty="0"/>
            </a:br>
            <a:r>
              <a:rPr lang="cs-CZ" sz="2800" dirty="0"/>
              <a:t>se používají k pojmutí   potravin (dále jen “nádoba na potraviny“).</a:t>
            </a:r>
          </a:p>
          <a:p>
            <a:pPr algn="just">
              <a:buClr>
                <a:srgbClr val="0B9D31"/>
              </a:buClr>
            </a:pPr>
            <a:endParaRPr lang="cs-CZ" dirty="0"/>
          </a:p>
          <a:p>
            <a:pPr algn="just">
              <a:buClr>
                <a:srgbClr val="0B9D31"/>
              </a:buClr>
            </a:pPr>
            <a:endParaRPr lang="cs-CZ" dirty="0"/>
          </a:p>
          <a:p>
            <a:pPr algn="just">
              <a:buClr>
                <a:srgbClr val="0B9D31"/>
              </a:buClr>
            </a:pPr>
            <a:endParaRPr lang="cs-CZ" dirty="0"/>
          </a:p>
          <a:p>
            <a:pPr algn="just">
              <a:buClr>
                <a:srgbClr val="0B9D31"/>
              </a:buClr>
            </a:pPr>
            <a:r>
              <a:rPr lang="cs-CZ" sz="3000" dirty="0"/>
              <a:t>Neuvádět na trh výrobky z oxo-rozložitelných plastů a vybrané plastové výrobky na jedno použití.</a:t>
            </a:r>
          </a:p>
          <a:p>
            <a:pPr>
              <a:buClr>
                <a:srgbClr val="0B9D31"/>
              </a:buClr>
            </a:pPr>
            <a:r>
              <a:rPr lang="cs-CZ" sz="3000" dirty="0"/>
              <a:t>…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157623FD-03E8-4B63-7F00-1754B437A8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695940"/>
              </p:ext>
            </p:extLst>
          </p:nvPr>
        </p:nvGraphicFramePr>
        <p:xfrm>
          <a:off x="3462663" y="4265533"/>
          <a:ext cx="5436796" cy="71805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436796">
                  <a:extLst>
                    <a:ext uri="{9D8B030D-6E8A-4147-A177-3AD203B41FA5}">
                      <a16:colId xmlns:a16="http://schemas.microsoft.com/office/drawing/2014/main" val="2576362561"/>
                    </a:ext>
                  </a:extLst>
                </a:gridCol>
              </a:tblGrid>
              <a:tr h="291333">
                <a:tc>
                  <a:txBody>
                    <a:bodyPr/>
                    <a:lstStyle/>
                    <a:p>
                      <a:pPr marR="7302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Cíl pro snížení spotřeby plastových nápojových kelímků a nádob </a:t>
                      </a:r>
                      <a:br>
                        <a:rPr lang="cs-CZ" sz="1400" b="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cs-CZ" sz="1400" b="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 potraviny na jedno použití (kg/obyv./rok)</a:t>
                      </a:r>
                      <a:endParaRPr lang="cs-CZ" sz="1400" b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4798333"/>
                  </a:ext>
                </a:extLst>
              </a:tr>
              <a:tr h="291333">
                <a:tc>
                  <a:txBody>
                    <a:bodyPr/>
                    <a:lstStyle/>
                    <a:p>
                      <a:pPr marL="11874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Spotřeba</a:t>
                      </a:r>
                      <a:r>
                        <a:rPr lang="cs-CZ" sz="1400" b="0" spc="-1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b="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cs-CZ" sz="1400" b="0" spc="255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b="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cs-CZ" sz="1400" b="0" spc="26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b="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spotřeba</a:t>
                      </a:r>
                      <a:r>
                        <a:rPr lang="cs-CZ" sz="1400" b="0" spc="-1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b="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cs-CZ" sz="1400" b="0" spc="-5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b="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roce</a:t>
                      </a:r>
                      <a:r>
                        <a:rPr lang="cs-CZ" sz="1400" b="0" spc="-15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b="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cs-CZ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7153707"/>
                  </a:ext>
                </a:extLst>
              </a:tr>
            </a:tbl>
          </a:graphicData>
        </a:graphic>
      </p:graphicFrame>
      <p:sp>
        <p:nvSpPr>
          <p:cNvPr id="6" name="Nadpis 1">
            <a:extLst>
              <a:ext uri="{FF2B5EF4-FFF2-40B4-BE49-F238E27FC236}">
                <a16:creationId xmlns:a16="http://schemas.microsoft.com/office/drawing/2014/main" id="{308B51BA-7BCB-BE62-32D0-C523607535B8}"/>
              </a:ext>
            </a:extLst>
          </p:cNvPr>
          <p:cNvSpPr txBox="1">
            <a:spLocks/>
          </p:cNvSpPr>
          <p:nvPr/>
        </p:nvSpPr>
        <p:spPr>
          <a:xfrm>
            <a:off x="157162" y="515458"/>
            <a:ext cx="11877676" cy="119638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000" dirty="0"/>
              <a:t>Omezení dopadu některých plastových výrobků </a:t>
            </a:r>
            <a:br>
              <a:rPr lang="cs-CZ" sz="4000" dirty="0"/>
            </a:br>
            <a:r>
              <a:rPr lang="cs-CZ" sz="4000" dirty="0"/>
              <a:t>na životní prostředí </a:t>
            </a:r>
            <a:endParaRPr lang="cs-CZ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53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2B6353-2314-A674-E260-06BE6B8ED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41451"/>
            <a:ext cx="10972800" cy="4084716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cs-CZ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Odpadní baterie a akumulátory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cs-CZ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Vozidla s ukončenou životností (autovraky)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cs-CZ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Odpadní oleje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cs-CZ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Odpady ze zdravotnické a veterinární péče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cs-CZ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Odpady a zařízení s obsahem polychlorovaných bifenylů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cs-CZ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Odpady s obsahem azbestu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cs-CZ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Vedlejší produkty živočišného původu  a biologicky rozložitelné odpady z kuchyní a stravoven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cs-CZ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Odpady železných a neželezných kovů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cs-CZ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Zásady pro vytváření sítě zařízení k nakládání s odpady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cs-CZ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Opatření k omezení odkládaní odpadů mimo místa k tomu určená a zajištění nakládání s odpady, jejichž majitel není znám anebo zanikl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308B51BA-7BCB-BE62-32D0-C523607535B8}"/>
              </a:ext>
            </a:extLst>
          </p:cNvPr>
          <p:cNvSpPr txBox="1">
            <a:spLocks/>
          </p:cNvSpPr>
          <p:nvPr/>
        </p:nvSpPr>
        <p:spPr>
          <a:xfrm>
            <a:off x="157162" y="515458"/>
            <a:ext cx="11877676" cy="126017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000" dirty="0">
                <a:solidFill>
                  <a:schemeClr val="bg1"/>
                </a:solidFill>
              </a:rPr>
              <a:t>Oblasti, ve kterých nedošlo ke změně cílů</a:t>
            </a:r>
          </a:p>
        </p:txBody>
      </p:sp>
    </p:spTree>
    <p:extLst>
      <p:ext uri="{BB962C8B-B14F-4D97-AF65-F5344CB8AC3E}">
        <p14:creationId xmlns:p14="http://schemas.microsoft.com/office/powerpoint/2010/main" val="629425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Bílá včelí plást">
            <a:extLst>
              <a:ext uri="{FF2B5EF4-FFF2-40B4-BE49-F238E27FC236}">
                <a16:creationId xmlns:a16="http://schemas.microsoft.com/office/drawing/2014/main" id="{4F182D58-1828-9148-2761-B542F705E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" y="0"/>
            <a:ext cx="12190731" cy="685800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157464F-B737-C1E0-5C20-323077E42FDC}"/>
              </a:ext>
            </a:extLst>
          </p:cNvPr>
          <p:cNvSpPr txBox="1">
            <a:spLocks/>
          </p:cNvSpPr>
          <p:nvPr/>
        </p:nvSpPr>
        <p:spPr>
          <a:xfrm>
            <a:off x="0" y="2721936"/>
            <a:ext cx="12192000" cy="1669311"/>
          </a:xfrm>
          <a:prstGeom prst="rect">
            <a:avLst/>
          </a:prstGeom>
          <a:solidFill>
            <a:srgbClr val="0B9D3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Směrná část</a:t>
            </a:r>
            <a:br>
              <a:rPr lang="cs-CZ" dirty="0"/>
            </a:br>
            <a:r>
              <a:rPr lang="cs-CZ" dirty="0"/>
              <a:t>Výčet změněných opatření pro splnění cílů POH</a:t>
            </a:r>
          </a:p>
        </p:txBody>
      </p:sp>
    </p:spTree>
    <p:extLst>
      <p:ext uri="{BB962C8B-B14F-4D97-AF65-F5344CB8AC3E}">
        <p14:creationId xmlns:p14="http://schemas.microsoft.com/office/powerpoint/2010/main" val="521378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308B51BA-7BCB-BE62-32D0-C523607535B8}"/>
              </a:ext>
            </a:extLst>
          </p:cNvPr>
          <p:cNvSpPr txBox="1">
            <a:spLocks/>
          </p:cNvSpPr>
          <p:nvPr/>
        </p:nvSpPr>
        <p:spPr>
          <a:xfrm>
            <a:off x="157162" y="350874"/>
            <a:ext cx="11877676" cy="893135"/>
          </a:xfrm>
          <a:prstGeom prst="rect">
            <a:avLst/>
          </a:prstGeom>
          <a:solidFill>
            <a:srgbClr val="0B9D3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000" dirty="0"/>
              <a:t>Komunální odpady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560A29C-418B-18DD-6488-EB4CEE8BF312}"/>
              </a:ext>
            </a:extLst>
          </p:cNvPr>
          <p:cNvSpPr txBox="1"/>
          <p:nvPr/>
        </p:nvSpPr>
        <p:spPr>
          <a:xfrm>
            <a:off x="157162" y="1500509"/>
            <a:ext cx="11877676" cy="6168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630555" algn="l"/>
              </a:tabLst>
            </a:pPr>
            <a:r>
              <a:rPr lang="cs-CZ" sz="1800" b="1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Oblast systémových prvků</a:t>
            </a:r>
            <a:endParaRPr lang="cs-CZ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cs-CZ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Zamezit skládkování SKO od roku 2030.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cs-CZ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Zamezit energetickému využití materiálově využitelného odpadu, </a:t>
            </a:r>
            <a:r>
              <a:rPr lang="cs-CZ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který lze efektivně materiálově využít.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cs-CZ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Podporovat energetické využití odpadů v souladu s hierarchií odpadového hospodářství a </a:t>
            </a:r>
            <a:r>
              <a:rPr lang="cs-CZ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 důrazem na energetickou účinnost (dle přílohy č. 7 Zákona č. 541/2020 Sb., o odpadech).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630555" algn="l"/>
              </a:tabLst>
            </a:pPr>
            <a:endParaRPr lang="cs-CZ" dirty="0">
              <a:latin typeface="Verdan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630555" algn="l"/>
              </a:tabLst>
            </a:pPr>
            <a:r>
              <a:rPr lang="cs-CZ" sz="1800" b="1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Oblast technického zabezpečení systému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cs-CZ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Podporovat záměry na výstavbu ZEVO, dle aktuálních potřeb obcí/regionu/kraje. Podporované záměry musí splňovat podmínku reálného předpokladu naplnění potřebné vstupní kapacity takového zařízení a </a:t>
            </a:r>
            <a:r>
              <a:rPr lang="cs-CZ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technicko-ekonomické</a:t>
            </a:r>
            <a:r>
              <a:rPr lang="cs-CZ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udržitelnosti provozu při dosažení co nejvyšší energetické účinnosti. 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cs-CZ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Podporovat výstavbu překládacích stanic tuhých komunálních odpadů, dle aktuálních potřeb obcí/regionu/kraje.</a:t>
            </a:r>
            <a:endParaRPr lang="cs-CZ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endParaRPr lang="cs-CZ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endParaRPr lang="cs-CZ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6554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308B51BA-7BCB-BE62-32D0-C523607535B8}"/>
              </a:ext>
            </a:extLst>
          </p:cNvPr>
          <p:cNvSpPr txBox="1">
            <a:spLocks/>
          </p:cNvSpPr>
          <p:nvPr/>
        </p:nvSpPr>
        <p:spPr>
          <a:xfrm>
            <a:off x="157162" y="350874"/>
            <a:ext cx="11877676" cy="893135"/>
          </a:xfrm>
          <a:prstGeom prst="rect">
            <a:avLst/>
          </a:prstGeom>
          <a:solidFill>
            <a:srgbClr val="0B9D3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000" dirty="0">
                <a:solidFill>
                  <a:schemeClr val="bg1"/>
                </a:solidFill>
              </a:rPr>
              <a:t>Biologicky rozložitelné odpady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560A29C-418B-18DD-6488-EB4CEE8BF312}"/>
              </a:ext>
            </a:extLst>
          </p:cNvPr>
          <p:cNvSpPr txBox="1"/>
          <p:nvPr/>
        </p:nvSpPr>
        <p:spPr>
          <a:xfrm>
            <a:off x="157162" y="1500509"/>
            <a:ext cx="11877676" cy="5058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630555" algn="l"/>
              </a:tabLst>
            </a:pPr>
            <a:r>
              <a:rPr lang="cs-CZ" sz="1800" b="1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Oblast systémových prvků</a:t>
            </a:r>
            <a:endParaRPr lang="cs-CZ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cs-CZ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Zamezit skládkování BRKO. Cílová hodnota podílu skládkování této složky činila v roce 2020 nejvíce 35 % z celkového množství biologicky rozložitelných komunálních odpadů vyprodukovaných v roce 1995.</a:t>
            </a:r>
            <a:r>
              <a:rPr lang="cs-CZ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Snižovat množství biologicky rozložitelných komunálních odpadů ukládaných na skládky (od roku 2021 dále).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cs-CZ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Systém sběru BRO, odděleného soustřeďování BRO, odděleného sběru kompostovatelných odpadů a komunitního kompostovaní nastavit s ohledem na možné negativní dopady na zdraví lidu          a životní prostředí.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endParaRPr lang="cs-CZ" dirty="0">
              <a:latin typeface="Verdan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630555" algn="l"/>
              </a:tabLst>
            </a:pPr>
            <a:r>
              <a:rPr lang="cs-CZ" sz="1800" b="1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Oblast technického zabezpečení systému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cs-CZ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Podporovat výstavbu kompostáren, bioplynových stanic, fermentorů na území Jihočeského kraje dle aktuálních potřeb jednotlivých obcí, které optimálně doplní stávající síť kompostáren.</a:t>
            </a:r>
            <a:endParaRPr lang="cs-CZ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cs-CZ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Podporovat malá zařízení na zpracování BRO – kompostárny/komunitní kompostárny.</a:t>
            </a:r>
            <a:endParaRPr lang="cs-CZ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endParaRPr lang="cs-CZ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0512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308B51BA-7BCB-BE62-32D0-C523607535B8}"/>
              </a:ext>
            </a:extLst>
          </p:cNvPr>
          <p:cNvSpPr txBox="1">
            <a:spLocks/>
          </p:cNvSpPr>
          <p:nvPr/>
        </p:nvSpPr>
        <p:spPr>
          <a:xfrm>
            <a:off x="157162" y="350874"/>
            <a:ext cx="11877676" cy="893135"/>
          </a:xfrm>
          <a:prstGeom prst="rect">
            <a:avLst/>
          </a:prstGeom>
          <a:solidFill>
            <a:srgbClr val="0B9D3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000" dirty="0"/>
              <a:t>Potravinové odpady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560A29C-418B-18DD-6488-EB4CEE8BF312}"/>
              </a:ext>
            </a:extLst>
          </p:cNvPr>
          <p:cNvSpPr txBox="1"/>
          <p:nvPr/>
        </p:nvSpPr>
        <p:spPr>
          <a:xfrm>
            <a:off x="157162" y="1500509"/>
            <a:ext cx="11877676" cy="5762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630555" algn="l"/>
              </a:tabLst>
            </a:pPr>
            <a:r>
              <a:rPr lang="cs-CZ" sz="1800" b="1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Oblast prevence</a:t>
            </a:r>
            <a:endParaRPr lang="cs-CZ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cs-CZ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Podporovat osvětu a výchovu se zaměřením na předcházení vzniku potravinových odpadů.</a:t>
            </a:r>
            <a:endParaRPr lang="cs-CZ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cs-CZ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Podporovat osvětu v rámci programů osvěty, výchovy a vzdělávání v Jihočeském kraji.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endParaRPr lang="cs-CZ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630555" algn="l"/>
              </a:tabLst>
            </a:pPr>
            <a:r>
              <a:rPr lang="cs-CZ" sz="1800" b="1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Oblast systémových prvků</a:t>
            </a:r>
            <a:endParaRPr lang="cs-CZ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cs-CZ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Podporovat snižování množství potravinového odpadu ze spotřeby potravin u občanů.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cs-CZ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Podporovat činnost potravinových bank.</a:t>
            </a:r>
            <a:endParaRPr lang="cs-CZ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cs-CZ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Podporovat činnosti a osvětu neziskových a charitativních organizací a dalších iniciativ v oblasti předcházení vzniku potravinových odpadů.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630555" algn="l"/>
              </a:tabLst>
            </a:pPr>
            <a:endParaRPr lang="cs-CZ" dirty="0">
              <a:latin typeface="Verdan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630555" algn="l"/>
              </a:tabLst>
            </a:pPr>
            <a:r>
              <a:rPr lang="cs-CZ" sz="1800" b="1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Oblast technického zaměření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cs-CZ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Podpora programů výzkumu, experimentálního vývoje a inovací v oblasti předcházení vzniku odpadů z potravin.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endParaRPr lang="cs-CZ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endParaRPr lang="cs-CZ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054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308B51BA-7BCB-BE62-32D0-C523607535B8}"/>
              </a:ext>
            </a:extLst>
          </p:cNvPr>
          <p:cNvSpPr txBox="1">
            <a:spLocks/>
          </p:cNvSpPr>
          <p:nvPr/>
        </p:nvSpPr>
        <p:spPr>
          <a:xfrm>
            <a:off x="157162" y="350874"/>
            <a:ext cx="11877676" cy="893135"/>
          </a:xfrm>
          <a:prstGeom prst="rect">
            <a:avLst/>
          </a:prstGeom>
          <a:solidFill>
            <a:srgbClr val="0B9D3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000" dirty="0">
                <a:solidFill>
                  <a:schemeClr val="bg1"/>
                </a:solidFill>
              </a:rPr>
              <a:t>Záměry v </a:t>
            </a:r>
            <a:r>
              <a:rPr lang="cs-CZ" sz="4000" dirty="0" err="1">
                <a:solidFill>
                  <a:schemeClr val="bg1"/>
                </a:solidFill>
              </a:rPr>
              <a:t>Jčk</a:t>
            </a:r>
            <a:endParaRPr lang="cs-CZ" sz="4000" dirty="0">
              <a:solidFill>
                <a:schemeClr val="bg1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560A29C-418B-18DD-6488-EB4CEE8BF312}"/>
              </a:ext>
            </a:extLst>
          </p:cNvPr>
          <p:cNvSpPr txBox="1"/>
          <p:nvPr/>
        </p:nvSpPr>
        <p:spPr>
          <a:xfrm>
            <a:off x="157162" y="1500509"/>
            <a:ext cx="11877676" cy="2356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  <a:tabLst>
                <a:tab pos="630555" algn="l"/>
              </a:tabLst>
            </a:pPr>
            <a:r>
              <a:rPr lang="cs-CZ" sz="1800" u="sng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Tyto záměry nejsou závazné ani jediné možné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  <a:tabLst>
                <a:tab pos="630555" algn="l"/>
              </a:tabLst>
            </a:pPr>
            <a:endParaRPr lang="cs-CZ" u="sng" dirty="0">
              <a:latin typeface="Verdan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  <a:tabLst>
                <a:tab pos="630555" algn="l"/>
              </a:tabLst>
            </a:pPr>
            <a:endParaRPr lang="cs-CZ" sz="1800" u="sng" dirty="0">
              <a:effectLst/>
              <a:latin typeface="Verdan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  <a:tabLst>
                <a:tab pos="630555" algn="l"/>
              </a:tabLst>
            </a:pPr>
            <a:endParaRPr lang="cs-CZ" u="sng" dirty="0">
              <a:latin typeface="Verdan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  <a:tabLst>
                <a:tab pos="630555" algn="l"/>
              </a:tabLst>
            </a:pPr>
            <a:endParaRPr lang="cs-CZ" sz="1800" u="sng" dirty="0">
              <a:effectLst/>
              <a:latin typeface="Verdan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  <a:tabLst>
                <a:tab pos="630555" algn="l"/>
              </a:tabLst>
            </a:pPr>
            <a:r>
              <a:rPr lang="cs-CZ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lang="cs-CZ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AACF4880-E6F6-7A9B-1444-64B1B02F1F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285614"/>
              </p:ext>
            </p:extLst>
          </p:nvPr>
        </p:nvGraphicFramePr>
        <p:xfrm>
          <a:off x="1698171" y="2090057"/>
          <a:ext cx="8571245" cy="46944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99971">
                  <a:extLst>
                    <a:ext uri="{9D8B030D-6E8A-4147-A177-3AD203B41FA5}">
                      <a16:colId xmlns:a16="http://schemas.microsoft.com/office/drawing/2014/main" val="2223799981"/>
                    </a:ext>
                  </a:extLst>
                </a:gridCol>
                <a:gridCol w="1985637">
                  <a:extLst>
                    <a:ext uri="{9D8B030D-6E8A-4147-A177-3AD203B41FA5}">
                      <a16:colId xmlns:a16="http://schemas.microsoft.com/office/drawing/2014/main" val="218035535"/>
                    </a:ext>
                  </a:extLst>
                </a:gridCol>
                <a:gridCol w="1985637">
                  <a:extLst>
                    <a:ext uri="{9D8B030D-6E8A-4147-A177-3AD203B41FA5}">
                      <a16:colId xmlns:a16="http://schemas.microsoft.com/office/drawing/2014/main" val="1542052218"/>
                    </a:ext>
                  </a:extLst>
                </a:gridCol>
              </a:tblGrid>
              <a:tr h="890439"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>
                          <a:effectLst/>
                        </a:rPr>
                        <a:t>Druh zařízení</a:t>
                      </a:r>
                      <a:endParaRPr lang="cs-CZ" sz="18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</a:rPr>
                        <a:t>Předpokládaný počet uvedený v POH JČK</a:t>
                      </a:r>
                      <a:endParaRPr lang="cs-CZ" sz="18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</a:rPr>
                        <a:t>Předpokládaný počet dle aktualizace POH JČK</a:t>
                      </a:r>
                      <a:endParaRPr lang="cs-CZ" sz="18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0113215"/>
                  </a:ext>
                </a:extLst>
              </a:tr>
              <a:tr h="490978"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>
                          <a:effectLst/>
                        </a:rPr>
                        <a:t>Sběrné dvory</a:t>
                      </a:r>
                      <a:endParaRPr lang="cs-CZ" sz="18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effectLst/>
                        </a:rPr>
                        <a:t>70</a:t>
                      </a:r>
                      <a:endParaRPr lang="cs-CZ" sz="1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effectLst/>
                        </a:rPr>
                        <a:t>20 - 30</a:t>
                      </a:r>
                      <a:endParaRPr lang="cs-CZ" sz="1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9571694"/>
                  </a:ext>
                </a:extLst>
              </a:tr>
              <a:tr h="490978"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>
                          <a:effectLst/>
                        </a:rPr>
                        <a:t>Kompostárny a fermentory</a:t>
                      </a:r>
                      <a:endParaRPr lang="cs-CZ" sz="18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effectLst/>
                        </a:rPr>
                        <a:t>30-40</a:t>
                      </a:r>
                      <a:endParaRPr lang="cs-CZ" sz="1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effectLst/>
                        </a:rPr>
                        <a:t>&lt;20</a:t>
                      </a:r>
                      <a:endParaRPr lang="cs-CZ" sz="1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5839798"/>
                  </a:ext>
                </a:extLst>
              </a:tr>
              <a:tr h="490978"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>
                          <a:effectLst/>
                        </a:rPr>
                        <a:t>Třídící stanice</a:t>
                      </a:r>
                      <a:endParaRPr lang="cs-CZ" sz="18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</a:rPr>
                        <a:t>5-8</a:t>
                      </a:r>
                      <a:endParaRPr lang="cs-CZ" sz="18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effectLst/>
                        </a:rPr>
                        <a:t>nestanoven</a:t>
                      </a:r>
                      <a:endParaRPr lang="cs-CZ" sz="1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8188132"/>
                  </a:ext>
                </a:extLst>
              </a:tr>
              <a:tr h="490978"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</a:rPr>
                        <a:t>Zařízení na využívání a předúpravu odpadů</a:t>
                      </a:r>
                      <a:endParaRPr lang="cs-CZ" sz="1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</a:rPr>
                        <a:t>10</a:t>
                      </a:r>
                      <a:endParaRPr lang="cs-CZ" sz="18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</a:rPr>
                        <a:t>&lt;3</a:t>
                      </a:r>
                      <a:endParaRPr lang="cs-CZ" sz="18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8741805"/>
                  </a:ext>
                </a:extLst>
              </a:tr>
              <a:tr h="593626"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</a:rPr>
                        <a:t>Zařízení k energetickému využívání komunálních odpadů</a:t>
                      </a:r>
                      <a:endParaRPr lang="cs-CZ" sz="1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</a:rPr>
                        <a:t>3-5</a:t>
                      </a:r>
                      <a:endParaRPr lang="cs-CZ" sz="18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</a:rPr>
                        <a:t>3</a:t>
                      </a:r>
                      <a:endParaRPr lang="cs-CZ" sz="18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3500737"/>
                  </a:ext>
                </a:extLst>
              </a:tr>
              <a:tr h="490978"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>
                          <a:effectLst/>
                        </a:rPr>
                        <a:t>Stání separovaného sběru KO</a:t>
                      </a:r>
                      <a:endParaRPr lang="cs-CZ" sz="18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effectLst/>
                        </a:rPr>
                        <a:t>150</a:t>
                      </a:r>
                      <a:endParaRPr lang="cs-CZ" sz="1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</a:rPr>
                        <a:t>Nestanoven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601130"/>
                  </a:ext>
                </a:extLst>
              </a:tr>
              <a:tr h="490978">
                <a:tc>
                  <a:txBody>
                    <a:bodyPr/>
                    <a:lstStyle/>
                    <a:p>
                      <a:pPr algn="just"/>
                      <a:r>
                        <a:rPr lang="cs-CZ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Překládací stanice k přepravě energeticky využitelných odpadů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effectLst/>
                        </a:rPr>
                        <a:t>Nestanoven</a:t>
                      </a:r>
                      <a:endParaRPr lang="cs-CZ" sz="18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effectLst/>
                        </a:rPr>
                        <a:t>&lt;4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7458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190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666595-CE29-4C61-B761-F4238E2176C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E8F4F8"/>
          </a:solidFill>
        </p:spPr>
        <p:txBody>
          <a:bodyPr/>
          <a:lstStyle/>
          <a:p>
            <a:pPr marL="0" indent="0" algn="just">
              <a:buNone/>
            </a:pPr>
            <a:r>
              <a:rPr lang="cs-CZ" b="1" dirty="0"/>
              <a:t>Proces tvorby aktualizace POH </a:t>
            </a:r>
            <a:r>
              <a:rPr lang="cs-CZ" b="1" dirty="0" err="1"/>
              <a:t>JčK</a:t>
            </a:r>
            <a:r>
              <a:rPr lang="cs-CZ" b="1" dirty="0"/>
              <a:t>:</a:t>
            </a:r>
          </a:p>
          <a:p>
            <a:r>
              <a:rPr lang="cs-CZ" sz="3200" dirty="0"/>
              <a:t>leden – březen 2023: zpracování návrhu koncepce</a:t>
            </a:r>
          </a:p>
          <a:p>
            <a:r>
              <a:rPr lang="cs-CZ" sz="3200" dirty="0"/>
              <a:t>červenec 2023: vydán závěr zjišťovacího řízení v procesu SEA – dokument nepodléhá posouzení</a:t>
            </a:r>
          </a:p>
          <a:p>
            <a:r>
              <a:rPr lang="cs-CZ" sz="3200" dirty="0"/>
              <a:t>říjen 2023: vydáno </a:t>
            </a:r>
            <a:r>
              <a:rPr lang="cs-CZ" sz="3200" b="1" dirty="0"/>
              <a:t>souhlasné stanovisko</a:t>
            </a:r>
            <a:r>
              <a:rPr lang="cs-CZ" sz="3200" dirty="0"/>
              <a:t> odboru cirkulární ekonomiky a odpadů </a:t>
            </a:r>
            <a:r>
              <a:rPr lang="cs-CZ" sz="3200" b="1" dirty="0"/>
              <a:t>Ministerstva životního prostředí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53265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308B51BA-7BCB-BE62-32D0-C523607535B8}"/>
              </a:ext>
            </a:extLst>
          </p:cNvPr>
          <p:cNvSpPr txBox="1">
            <a:spLocks/>
          </p:cNvSpPr>
          <p:nvPr/>
        </p:nvSpPr>
        <p:spPr>
          <a:xfrm>
            <a:off x="157162" y="350874"/>
            <a:ext cx="11877676" cy="893135"/>
          </a:xfrm>
          <a:prstGeom prst="rect">
            <a:avLst/>
          </a:prstGeom>
          <a:solidFill>
            <a:srgbClr val="0B9D3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000" dirty="0">
                <a:solidFill>
                  <a:schemeClr val="bg1"/>
                </a:solidFill>
              </a:rPr>
              <a:t>Záměry jednotlivých obcí v </a:t>
            </a:r>
            <a:r>
              <a:rPr lang="cs-CZ" sz="4000" dirty="0" err="1">
                <a:solidFill>
                  <a:schemeClr val="bg1"/>
                </a:solidFill>
              </a:rPr>
              <a:t>Jčk</a:t>
            </a:r>
            <a:endParaRPr lang="cs-CZ" sz="4000" dirty="0">
              <a:solidFill>
                <a:schemeClr val="bg1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560A29C-418B-18DD-6488-EB4CEE8BF312}"/>
              </a:ext>
            </a:extLst>
          </p:cNvPr>
          <p:cNvSpPr txBox="1"/>
          <p:nvPr/>
        </p:nvSpPr>
        <p:spPr>
          <a:xfrm>
            <a:off x="157162" y="1500509"/>
            <a:ext cx="11877676" cy="8141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  <a:tabLst>
                <a:tab pos="630555" algn="l"/>
              </a:tabLst>
            </a:pPr>
            <a:r>
              <a:rPr lang="cs-CZ" sz="1800" u="sng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Tyto záměry nejsou závazné ani jediné možné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  <a:tabLst>
                <a:tab pos="630555" algn="l"/>
              </a:tabLst>
            </a:pPr>
            <a:endParaRPr lang="cs-CZ" sz="100" u="sng" dirty="0">
              <a:latin typeface="Verdan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  <a:tabLst>
                <a:tab pos="630555" algn="l"/>
              </a:tabLst>
            </a:pPr>
            <a:r>
              <a:rPr lang="cs-CZ" sz="1500" u="sng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České Budějovice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cs-CZ" sz="15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předmětem záměru je vybudování ZEVO ve stávajícím průmyslovém areálu „Výtopna Vráto“, který provozuje Teplárna České Budějovice, a.s. 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cs-CZ" sz="15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Projekt je součástí schválené Strategie pro zelené město a MŽP k němu vydalo souhlasné závazné stanovisko EIA.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cs-CZ" sz="15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ZEVO Vráto České Budějovice – roční kapacita 160 000 t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endParaRPr lang="cs-CZ" sz="1000" u="sng" dirty="0">
              <a:latin typeface="Verdan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  <a:tabLst>
                <a:tab pos="630555" algn="l"/>
              </a:tabLst>
            </a:pPr>
            <a:r>
              <a:rPr lang="cs-CZ" sz="1500" u="sng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Planá nad Lužnicí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cs-CZ" sz="15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modernizace teplárny Planá nad Lužnicí provozované společností C-Energy Planá s.r.o. 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cs-CZ" sz="15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EVO Planá – roční kapacita 80 000 t (</a:t>
            </a:r>
            <a:r>
              <a:rPr lang="pl-PL" sz="15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SKO cca 40 000 t/rok, dřevní odpad cca 40 000 t/rok)</a:t>
            </a:r>
            <a:endParaRPr lang="cs-CZ" sz="1500" dirty="0">
              <a:effectLst/>
              <a:latin typeface="Verdan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endParaRPr lang="cs-CZ" sz="600" u="sng" dirty="0">
              <a:effectLst/>
              <a:latin typeface="Verdan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  <a:tabLst>
                <a:tab pos="630555" algn="l"/>
              </a:tabLst>
            </a:pPr>
            <a:r>
              <a:rPr lang="cs-CZ" sz="1500" u="sng" dirty="0">
                <a:latin typeface="Verdan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Písek + Strakonice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cs-CZ" sz="15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ZEVO Písek – roční kapacita 50 000 t</a:t>
            </a:r>
          </a:p>
          <a:p>
            <a:pPr>
              <a:lnSpc>
                <a:spcPct val="115000"/>
              </a:lnSpc>
              <a:spcAft>
                <a:spcPts val="600"/>
              </a:spcAft>
              <a:tabLst>
                <a:tab pos="630555" algn="l"/>
              </a:tabLst>
            </a:pPr>
            <a:endParaRPr lang="cs-CZ" sz="600" dirty="0">
              <a:latin typeface="Verdan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  <a:tabLst>
                <a:tab pos="630555" algn="l"/>
              </a:tabLst>
            </a:pPr>
            <a:r>
              <a:rPr lang="cs-CZ" sz="1500" u="sng" dirty="0">
                <a:latin typeface="Verdan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Vimperk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cs-CZ" sz="1500" dirty="0">
                <a:latin typeface="Verdan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</a:t>
            </a:r>
            <a:r>
              <a:rPr lang="cs-CZ" sz="15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řekládací stanice v rámci skládky TKO </a:t>
            </a:r>
            <a:r>
              <a:rPr lang="cs-CZ" sz="15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Pravětín</a:t>
            </a:r>
            <a:endParaRPr lang="cs-CZ" sz="1500" dirty="0">
              <a:effectLst/>
              <a:latin typeface="Verdan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  <a:tabLst>
                <a:tab pos="630555" algn="l"/>
              </a:tabLst>
            </a:pPr>
            <a:endParaRPr lang="cs-CZ" u="sng" dirty="0">
              <a:latin typeface="Verdan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  <a:tabLst>
                <a:tab pos="630555" algn="l"/>
              </a:tabLst>
            </a:pPr>
            <a:endParaRPr lang="cs-CZ" sz="1800" u="sng" dirty="0">
              <a:effectLst/>
              <a:latin typeface="Verdan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  <a:tabLst>
                <a:tab pos="630555" algn="l"/>
              </a:tabLst>
            </a:pPr>
            <a:endParaRPr lang="cs-CZ" u="sng" dirty="0">
              <a:latin typeface="Verdan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  <a:tabLst>
                <a:tab pos="630555" algn="l"/>
              </a:tabLst>
            </a:pPr>
            <a:endParaRPr lang="cs-CZ" sz="1800" u="sng" dirty="0">
              <a:effectLst/>
              <a:latin typeface="Verdan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  <a:tabLst>
                <a:tab pos="630555" algn="l"/>
              </a:tabLst>
            </a:pPr>
            <a:endParaRPr lang="cs-CZ" u="sng" dirty="0">
              <a:latin typeface="Verdan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  <a:tabLst>
                <a:tab pos="630555" algn="l"/>
              </a:tabLst>
            </a:pPr>
            <a:endParaRPr lang="cs-CZ" sz="1800" u="sng" dirty="0">
              <a:effectLst/>
              <a:latin typeface="Verdan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  <a:tabLst>
                <a:tab pos="630555" algn="l"/>
              </a:tabLst>
            </a:pPr>
            <a:r>
              <a:rPr lang="cs-CZ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lang="cs-CZ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4046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Bílá včelí plást">
            <a:extLst>
              <a:ext uri="{FF2B5EF4-FFF2-40B4-BE49-F238E27FC236}">
                <a16:creationId xmlns:a16="http://schemas.microsoft.com/office/drawing/2014/main" id="{FC8CA843-01DF-21B3-24B0-BFFFEAF9E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" y="0"/>
            <a:ext cx="12190731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A86586D-A875-8C85-A727-F5977A516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767" y="2928736"/>
            <a:ext cx="9622465" cy="76078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dirty="0"/>
              <a:t>Děkuji Vám za pozornost.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60A2487-711D-0FD7-9E1F-94ABC09FD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54013" y="5005764"/>
            <a:ext cx="3042403" cy="1094267"/>
          </a:xfrm>
          <a:noFill/>
        </p:spPr>
        <p:txBody>
          <a:bodyPr>
            <a:normAutofit/>
          </a:bodyPr>
          <a:lstStyle/>
          <a:p>
            <a:pPr algn="ctr"/>
            <a:r>
              <a:rPr lang="cs-CZ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Ing. Zuzana Dvořáková</a:t>
            </a:r>
          </a:p>
          <a:p>
            <a:pPr algn="ctr"/>
            <a:r>
              <a:rPr lang="cs-CZ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ises@ises.cz</a:t>
            </a:r>
            <a:endParaRPr lang="cs-CZ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+420 733 512 399</a:t>
            </a:r>
          </a:p>
        </p:txBody>
      </p:sp>
    </p:spTree>
    <p:extLst>
      <p:ext uri="{BB962C8B-B14F-4D97-AF65-F5344CB8AC3E}">
        <p14:creationId xmlns:p14="http://schemas.microsoft.com/office/powerpoint/2010/main" val="1144595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Bílá včelí plást">
            <a:extLst>
              <a:ext uri="{FF2B5EF4-FFF2-40B4-BE49-F238E27FC236}">
                <a16:creationId xmlns:a16="http://schemas.microsoft.com/office/drawing/2014/main" id="{C72C3FA4-CF50-2899-605B-59C4082CF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" y="0"/>
            <a:ext cx="12190731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157464F-B737-C1E0-5C20-323077E42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82798"/>
            <a:ext cx="12192000" cy="69240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cs-CZ" dirty="0"/>
              <a:t>Analytická část</a:t>
            </a:r>
          </a:p>
        </p:txBody>
      </p:sp>
    </p:spTree>
    <p:extLst>
      <p:ext uri="{BB962C8B-B14F-4D97-AF65-F5344CB8AC3E}">
        <p14:creationId xmlns:p14="http://schemas.microsoft.com/office/powerpoint/2010/main" val="1916780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B83925-1A23-BFDD-38FE-F7ACF4632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1758"/>
            <a:ext cx="10515600" cy="48575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Celková produkce odpadů: </a:t>
            </a:r>
            <a:r>
              <a:rPr lang="cs-CZ" b="1" dirty="0"/>
              <a:t>2 030 763,40 t/rok </a:t>
            </a:r>
          </a:p>
          <a:p>
            <a:pPr marL="0" indent="0">
              <a:buNone/>
            </a:pPr>
            <a:r>
              <a:rPr lang="cs-CZ" sz="2800" dirty="0"/>
              <a:t>Z toho: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cs-CZ" b="1" dirty="0">
                <a:highlight>
                  <a:srgbClr val="FFFF66"/>
                </a:highlight>
              </a:rPr>
              <a:t>¾ produkce tvoří: </a:t>
            </a:r>
          </a:p>
          <a:p>
            <a:pPr marL="1257300" lvl="2" indent="-457200"/>
            <a:r>
              <a:rPr lang="cs-CZ" b="1" dirty="0"/>
              <a:t>stavební a demoliční odpady </a:t>
            </a:r>
            <a:r>
              <a:rPr lang="cs-CZ" dirty="0"/>
              <a:t>- 977 159,92 t (48 % celkové produkce)</a:t>
            </a:r>
          </a:p>
          <a:p>
            <a:pPr marL="1257300" lvl="2" indent="-457200"/>
            <a:r>
              <a:rPr lang="cs-CZ" b="1" dirty="0"/>
              <a:t>komunální odpady </a:t>
            </a:r>
            <a:r>
              <a:rPr lang="cs-CZ" dirty="0"/>
              <a:t>- 371 483,65 t (18 % celkové produkce)</a:t>
            </a:r>
          </a:p>
          <a:p>
            <a:pPr marL="1257300" lvl="2" indent="-457200"/>
            <a:r>
              <a:rPr lang="cs-CZ" b="1" dirty="0"/>
              <a:t>odpady z tepelných procesů </a:t>
            </a:r>
            <a:r>
              <a:rPr lang="cs-CZ" dirty="0"/>
              <a:t>- 181 246,32 t (9 % celkové produkce)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cs-CZ" b="1" dirty="0">
                <a:highlight>
                  <a:srgbClr val="FFFF66"/>
                </a:highlight>
              </a:rPr>
              <a:t>¼ produkce </a:t>
            </a:r>
            <a:r>
              <a:rPr lang="cs-CZ" dirty="0">
                <a:highlight>
                  <a:srgbClr val="FFFF66"/>
                </a:highlight>
              </a:rPr>
              <a:t>– zbývající odpady </a:t>
            </a:r>
            <a:r>
              <a:rPr lang="cs-CZ" dirty="0"/>
              <a:t>– </a:t>
            </a:r>
            <a:r>
              <a:rPr lang="cs-CZ" sz="2400" dirty="0"/>
              <a:t>odpady ze zařízení určených pro nakládání s odpady –zejména železné kovy, jiné odpady z mechanické úpravy odpadů, autovraky, kaly, odpady ze zemědělství a lesnictví, apod.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0" indent="0">
              <a:buNone/>
            </a:pPr>
            <a:r>
              <a:rPr lang="cs-CZ" dirty="0"/>
              <a:t>Nakládání s odpady: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Materiálové využití: 3 339 834,6 t (165 %)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Energetické využití: 412,4 t (0,02 %)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Spalování: 1 430,4 t (0,07 %)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Skládkování: 286 026,0 t (14 %)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308B51BA-7BCB-BE62-32D0-C523607535B8}"/>
              </a:ext>
            </a:extLst>
          </p:cNvPr>
          <p:cNvSpPr txBox="1">
            <a:spLocks/>
          </p:cNvSpPr>
          <p:nvPr/>
        </p:nvSpPr>
        <p:spPr>
          <a:xfrm>
            <a:off x="157162" y="515458"/>
            <a:ext cx="11877676" cy="8000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bg1"/>
                </a:solidFill>
              </a:rPr>
              <a:t>Odpadové hospodářství </a:t>
            </a:r>
            <a:r>
              <a:rPr lang="cs-CZ" dirty="0" err="1">
                <a:solidFill>
                  <a:schemeClr val="bg1"/>
                </a:solidFill>
              </a:rPr>
              <a:t>Jčk</a:t>
            </a:r>
            <a:r>
              <a:rPr lang="cs-CZ" dirty="0">
                <a:solidFill>
                  <a:schemeClr val="bg1"/>
                </a:solidFill>
              </a:rPr>
              <a:t> v roce 2021</a:t>
            </a:r>
          </a:p>
        </p:txBody>
      </p:sp>
    </p:spTree>
    <p:extLst>
      <p:ext uri="{BB962C8B-B14F-4D97-AF65-F5344CB8AC3E}">
        <p14:creationId xmlns:p14="http://schemas.microsoft.com/office/powerpoint/2010/main" val="3004473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48">
            <a:extLst>
              <a:ext uri="{FF2B5EF4-FFF2-40B4-BE49-F238E27FC236}">
                <a16:creationId xmlns:a16="http://schemas.microsoft.com/office/drawing/2014/main" id="{92786BF3-C9F9-CB9A-28CE-E30F7D5D96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760800"/>
              </p:ext>
            </p:extLst>
          </p:nvPr>
        </p:nvGraphicFramePr>
        <p:xfrm>
          <a:off x="409575" y="1567860"/>
          <a:ext cx="11220449" cy="5223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Nadpis 1">
            <a:extLst>
              <a:ext uri="{FF2B5EF4-FFF2-40B4-BE49-F238E27FC236}">
                <a16:creationId xmlns:a16="http://schemas.microsoft.com/office/drawing/2014/main" id="{308B51BA-7BCB-BE62-32D0-C523607535B8}"/>
              </a:ext>
            </a:extLst>
          </p:cNvPr>
          <p:cNvSpPr txBox="1">
            <a:spLocks/>
          </p:cNvSpPr>
          <p:nvPr/>
        </p:nvSpPr>
        <p:spPr>
          <a:xfrm>
            <a:off x="157162" y="571500"/>
            <a:ext cx="11877676" cy="8000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Celková produkce odpadů</a:t>
            </a:r>
          </a:p>
        </p:txBody>
      </p:sp>
    </p:spTree>
    <p:extLst>
      <p:ext uri="{BB962C8B-B14F-4D97-AF65-F5344CB8AC3E}">
        <p14:creationId xmlns:p14="http://schemas.microsoft.com/office/powerpoint/2010/main" val="1343891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48">
            <a:extLst>
              <a:ext uri="{FF2B5EF4-FFF2-40B4-BE49-F238E27FC236}">
                <a16:creationId xmlns:a16="http://schemas.microsoft.com/office/drawing/2014/main" id="{6AE7D7C5-8F72-1825-2A27-760C1CFF6D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612740"/>
              </p:ext>
            </p:extLst>
          </p:nvPr>
        </p:nvGraphicFramePr>
        <p:xfrm>
          <a:off x="704851" y="1594584"/>
          <a:ext cx="10415604" cy="5072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Nadpis 1">
            <a:extLst>
              <a:ext uri="{FF2B5EF4-FFF2-40B4-BE49-F238E27FC236}">
                <a16:creationId xmlns:a16="http://schemas.microsoft.com/office/drawing/2014/main" id="{308B51BA-7BCB-BE62-32D0-C523607535B8}"/>
              </a:ext>
            </a:extLst>
          </p:cNvPr>
          <p:cNvSpPr txBox="1">
            <a:spLocks/>
          </p:cNvSpPr>
          <p:nvPr/>
        </p:nvSpPr>
        <p:spPr>
          <a:xfrm>
            <a:off x="157162" y="552450"/>
            <a:ext cx="11877676" cy="8000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Produkce komunálních odpadů</a:t>
            </a:r>
          </a:p>
        </p:txBody>
      </p:sp>
    </p:spTree>
    <p:extLst>
      <p:ext uri="{BB962C8B-B14F-4D97-AF65-F5344CB8AC3E}">
        <p14:creationId xmlns:p14="http://schemas.microsoft.com/office/powerpoint/2010/main" val="435615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1519182346"/>
              </p:ext>
            </p:extLst>
          </p:nvPr>
        </p:nvGraphicFramePr>
        <p:xfrm>
          <a:off x="733646" y="1626781"/>
          <a:ext cx="10547497" cy="4979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Nadpis 1">
            <a:extLst>
              <a:ext uri="{FF2B5EF4-FFF2-40B4-BE49-F238E27FC236}">
                <a16:creationId xmlns:a16="http://schemas.microsoft.com/office/drawing/2014/main" id="{308B51BA-7BCB-BE62-32D0-C523607535B8}"/>
              </a:ext>
            </a:extLst>
          </p:cNvPr>
          <p:cNvSpPr txBox="1">
            <a:spLocks/>
          </p:cNvSpPr>
          <p:nvPr/>
        </p:nvSpPr>
        <p:spPr>
          <a:xfrm>
            <a:off x="157162" y="504825"/>
            <a:ext cx="11877676" cy="8000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bg1"/>
                </a:solidFill>
              </a:rPr>
              <a:t>Nakládání s komunálními odpady v roce 2021</a:t>
            </a:r>
          </a:p>
        </p:txBody>
      </p:sp>
      <p:sp>
        <p:nvSpPr>
          <p:cNvPr id="8" name="TextovéPole 1"/>
          <p:cNvSpPr txBox="1"/>
          <p:nvPr/>
        </p:nvSpPr>
        <p:spPr>
          <a:xfrm>
            <a:off x="6207640" y="4981353"/>
            <a:ext cx="881418" cy="34024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 dirty="0"/>
              <a:t> 0,07 %</a:t>
            </a:r>
          </a:p>
        </p:txBody>
      </p:sp>
      <p:sp>
        <p:nvSpPr>
          <p:cNvPr id="9" name="TextovéPole 1"/>
          <p:cNvSpPr txBox="1"/>
          <p:nvPr/>
        </p:nvSpPr>
        <p:spPr>
          <a:xfrm>
            <a:off x="7803667" y="3258879"/>
            <a:ext cx="996204" cy="34024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 dirty="0"/>
              <a:t>57,33 %</a:t>
            </a:r>
          </a:p>
        </p:txBody>
      </p:sp>
    </p:spTree>
    <p:extLst>
      <p:ext uri="{BB962C8B-B14F-4D97-AF65-F5344CB8AC3E}">
        <p14:creationId xmlns:p14="http://schemas.microsoft.com/office/powerpoint/2010/main" val="1009088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6F165325-903D-DB26-8EFB-9FE00069A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982562"/>
              </p:ext>
            </p:extLst>
          </p:nvPr>
        </p:nvGraphicFramePr>
        <p:xfrm>
          <a:off x="695328" y="2000504"/>
          <a:ext cx="10839447" cy="1116332"/>
        </p:xfrm>
        <a:graphic>
          <a:graphicData uri="http://schemas.openxmlformats.org/drawingml/2006/table">
            <a:tbl>
              <a:tblPr firstRow="1" firstCol="1" bandRow="1"/>
              <a:tblGrid>
                <a:gridCol w="1982817">
                  <a:extLst>
                    <a:ext uri="{9D8B030D-6E8A-4147-A177-3AD203B41FA5}">
                      <a16:colId xmlns:a16="http://schemas.microsoft.com/office/drawing/2014/main" val="344667564"/>
                    </a:ext>
                  </a:extLst>
                </a:gridCol>
                <a:gridCol w="737666">
                  <a:extLst>
                    <a:ext uri="{9D8B030D-6E8A-4147-A177-3AD203B41FA5}">
                      <a16:colId xmlns:a16="http://schemas.microsoft.com/office/drawing/2014/main" val="1979708417"/>
                    </a:ext>
                  </a:extLst>
                </a:gridCol>
                <a:gridCol w="738439">
                  <a:extLst>
                    <a:ext uri="{9D8B030D-6E8A-4147-A177-3AD203B41FA5}">
                      <a16:colId xmlns:a16="http://schemas.microsoft.com/office/drawing/2014/main" val="3675830698"/>
                    </a:ext>
                  </a:extLst>
                </a:gridCol>
                <a:gridCol w="737666">
                  <a:extLst>
                    <a:ext uri="{9D8B030D-6E8A-4147-A177-3AD203B41FA5}">
                      <a16:colId xmlns:a16="http://schemas.microsoft.com/office/drawing/2014/main" val="2597536810"/>
                    </a:ext>
                  </a:extLst>
                </a:gridCol>
                <a:gridCol w="738439">
                  <a:extLst>
                    <a:ext uri="{9D8B030D-6E8A-4147-A177-3AD203B41FA5}">
                      <a16:colId xmlns:a16="http://schemas.microsoft.com/office/drawing/2014/main" val="1877105518"/>
                    </a:ext>
                  </a:extLst>
                </a:gridCol>
                <a:gridCol w="737666">
                  <a:extLst>
                    <a:ext uri="{9D8B030D-6E8A-4147-A177-3AD203B41FA5}">
                      <a16:colId xmlns:a16="http://schemas.microsoft.com/office/drawing/2014/main" val="1323602843"/>
                    </a:ext>
                  </a:extLst>
                </a:gridCol>
                <a:gridCol w="738439">
                  <a:extLst>
                    <a:ext uri="{9D8B030D-6E8A-4147-A177-3AD203B41FA5}">
                      <a16:colId xmlns:a16="http://schemas.microsoft.com/office/drawing/2014/main" val="3080292592"/>
                    </a:ext>
                  </a:extLst>
                </a:gridCol>
                <a:gridCol w="737666">
                  <a:extLst>
                    <a:ext uri="{9D8B030D-6E8A-4147-A177-3AD203B41FA5}">
                      <a16:colId xmlns:a16="http://schemas.microsoft.com/office/drawing/2014/main" val="1136919228"/>
                    </a:ext>
                  </a:extLst>
                </a:gridCol>
                <a:gridCol w="738439">
                  <a:extLst>
                    <a:ext uri="{9D8B030D-6E8A-4147-A177-3AD203B41FA5}">
                      <a16:colId xmlns:a16="http://schemas.microsoft.com/office/drawing/2014/main" val="2451266150"/>
                    </a:ext>
                  </a:extLst>
                </a:gridCol>
                <a:gridCol w="737666">
                  <a:extLst>
                    <a:ext uri="{9D8B030D-6E8A-4147-A177-3AD203B41FA5}">
                      <a16:colId xmlns:a16="http://schemas.microsoft.com/office/drawing/2014/main" val="1094694503"/>
                    </a:ext>
                  </a:extLst>
                </a:gridCol>
                <a:gridCol w="738439">
                  <a:extLst>
                    <a:ext uri="{9D8B030D-6E8A-4147-A177-3AD203B41FA5}">
                      <a16:colId xmlns:a16="http://schemas.microsoft.com/office/drawing/2014/main" val="2883146935"/>
                    </a:ext>
                  </a:extLst>
                </a:gridCol>
                <a:gridCol w="737666">
                  <a:extLst>
                    <a:ext uri="{9D8B030D-6E8A-4147-A177-3AD203B41FA5}">
                      <a16:colId xmlns:a16="http://schemas.microsoft.com/office/drawing/2014/main" val="547293747"/>
                    </a:ext>
                  </a:extLst>
                </a:gridCol>
                <a:gridCol w="738439">
                  <a:extLst>
                    <a:ext uri="{9D8B030D-6E8A-4147-A177-3AD203B41FA5}">
                      <a16:colId xmlns:a16="http://schemas.microsoft.com/office/drawing/2014/main" val="1120772355"/>
                    </a:ext>
                  </a:extLst>
                </a:gridCol>
              </a:tblGrid>
              <a:tr h="19558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OPTIMISTICKÝ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2029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2031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2032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2033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2034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2035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92074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Produkce KO (</a:t>
                      </a:r>
                      <a:r>
                        <a:rPr lang="cs-CZ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kt</a:t>
                      </a: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FA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B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407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B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408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B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408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B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408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B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408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B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407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B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B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404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B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402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B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B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398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788006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Recyklace (</a:t>
                      </a:r>
                      <a:r>
                        <a:rPr lang="cs-CZ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kt</a:t>
                      </a: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FA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219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224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228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233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237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244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247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253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256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259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6968176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Energetické využití (</a:t>
                      </a:r>
                      <a:r>
                        <a:rPr lang="cs-CZ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kt</a:t>
                      </a: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FA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1181302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Skládkování (</a:t>
                      </a:r>
                      <a:r>
                        <a:rPr lang="cs-CZ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kt</a:t>
                      </a: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FA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010897"/>
                  </a:ext>
                </a:extLst>
              </a:tr>
            </a:tbl>
          </a:graphicData>
        </a:graphic>
      </p:graphicFrame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1B181C2C-94D3-50A6-10F7-958D338C6D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213533"/>
              </p:ext>
            </p:extLst>
          </p:nvPr>
        </p:nvGraphicFramePr>
        <p:xfrm>
          <a:off x="676275" y="3739888"/>
          <a:ext cx="10839450" cy="1116332"/>
        </p:xfrm>
        <a:graphic>
          <a:graphicData uri="http://schemas.openxmlformats.org/drawingml/2006/table">
            <a:tbl>
              <a:tblPr firstRow="1" firstCol="1" bandRow="1"/>
              <a:tblGrid>
                <a:gridCol w="1998340">
                  <a:extLst>
                    <a:ext uri="{9D8B030D-6E8A-4147-A177-3AD203B41FA5}">
                      <a16:colId xmlns:a16="http://schemas.microsoft.com/office/drawing/2014/main" val="999195800"/>
                    </a:ext>
                  </a:extLst>
                </a:gridCol>
                <a:gridCol w="736435">
                  <a:extLst>
                    <a:ext uri="{9D8B030D-6E8A-4147-A177-3AD203B41FA5}">
                      <a16:colId xmlns:a16="http://schemas.microsoft.com/office/drawing/2014/main" val="3374668682"/>
                    </a:ext>
                  </a:extLst>
                </a:gridCol>
                <a:gridCol w="736435">
                  <a:extLst>
                    <a:ext uri="{9D8B030D-6E8A-4147-A177-3AD203B41FA5}">
                      <a16:colId xmlns:a16="http://schemas.microsoft.com/office/drawing/2014/main" val="3421341323"/>
                    </a:ext>
                  </a:extLst>
                </a:gridCol>
                <a:gridCol w="737213">
                  <a:extLst>
                    <a:ext uri="{9D8B030D-6E8A-4147-A177-3AD203B41FA5}">
                      <a16:colId xmlns:a16="http://schemas.microsoft.com/office/drawing/2014/main" val="1937444657"/>
                    </a:ext>
                  </a:extLst>
                </a:gridCol>
                <a:gridCol w="736435">
                  <a:extLst>
                    <a:ext uri="{9D8B030D-6E8A-4147-A177-3AD203B41FA5}">
                      <a16:colId xmlns:a16="http://schemas.microsoft.com/office/drawing/2014/main" val="487578404"/>
                    </a:ext>
                  </a:extLst>
                </a:gridCol>
                <a:gridCol w="737213">
                  <a:extLst>
                    <a:ext uri="{9D8B030D-6E8A-4147-A177-3AD203B41FA5}">
                      <a16:colId xmlns:a16="http://schemas.microsoft.com/office/drawing/2014/main" val="3679304996"/>
                    </a:ext>
                  </a:extLst>
                </a:gridCol>
                <a:gridCol w="736435">
                  <a:extLst>
                    <a:ext uri="{9D8B030D-6E8A-4147-A177-3AD203B41FA5}">
                      <a16:colId xmlns:a16="http://schemas.microsoft.com/office/drawing/2014/main" val="3112635180"/>
                    </a:ext>
                  </a:extLst>
                </a:gridCol>
                <a:gridCol w="736435">
                  <a:extLst>
                    <a:ext uri="{9D8B030D-6E8A-4147-A177-3AD203B41FA5}">
                      <a16:colId xmlns:a16="http://schemas.microsoft.com/office/drawing/2014/main" val="1946330879"/>
                    </a:ext>
                  </a:extLst>
                </a:gridCol>
                <a:gridCol w="737213">
                  <a:extLst>
                    <a:ext uri="{9D8B030D-6E8A-4147-A177-3AD203B41FA5}">
                      <a16:colId xmlns:a16="http://schemas.microsoft.com/office/drawing/2014/main" val="1404795132"/>
                    </a:ext>
                  </a:extLst>
                </a:gridCol>
                <a:gridCol w="736435">
                  <a:extLst>
                    <a:ext uri="{9D8B030D-6E8A-4147-A177-3AD203B41FA5}">
                      <a16:colId xmlns:a16="http://schemas.microsoft.com/office/drawing/2014/main" val="2965896867"/>
                    </a:ext>
                  </a:extLst>
                </a:gridCol>
                <a:gridCol w="737213">
                  <a:extLst>
                    <a:ext uri="{9D8B030D-6E8A-4147-A177-3AD203B41FA5}">
                      <a16:colId xmlns:a16="http://schemas.microsoft.com/office/drawing/2014/main" val="3476527339"/>
                    </a:ext>
                  </a:extLst>
                </a:gridCol>
                <a:gridCol w="736435">
                  <a:extLst>
                    <a:ext uri="{9D8B030D-6E8A-4147-A177-3AD203B41FA5}">
                      <a16:colId xmlns:a16="http://schemas.microsoft.com/office/drawing/2014/main" val="834982134"/>
                    </a:ext>
                  </a:extLst>
                </a:gridCol>
                <a:gridCol w="737213">
                  <a:extLst>
                    <a:ext uri="{9D8B030D-6E8A-4147-A177-3AD203B41FA5}">
                      <a16:colId xmlns:a16="http://schemas.microsoft.com/office/drawing/2014/main" val="3357503791"/>
                    </a:ext>
                  </a:extLst>
                </a:gridCol>
              </a:tblGrid>
              <a:tr h="19558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REALISTICKÝ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2029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2031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2032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2033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2034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2035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342070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Produkce KO (</a:t>
                      </a:r>
                      <a:r>
                        <a:rPr lang="cs-CZ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kt</a:t>
                      </a: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FA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409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B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413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B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416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B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418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B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419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B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B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421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B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421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B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421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B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421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B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421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B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30464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Recyklace (</a:t>
                      </a:r>
                      <a:r>
                        <a:rPr lang="cs-CZ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kt</a:t>
                      </a: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FA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221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227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233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238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243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248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252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257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261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269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273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084772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Energetické využití (</a:t>
                      </a:r>
                      <a:r>
                        <a:rPr lang="cs-CZ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kt</a:t>
                      </a: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FA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747030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Skládkování (</a:t>
                      </a:r>
                      <a:r>
                        <a:rPr lang="cs-CZ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kt</a:t>
                      </a: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FA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9041620"/>
                  </a:ext>
                </a:extLst>
              </a:tr>
            </a:tbl>
          </a:graphicData>
        </a:graphic>
      </p:graphicFrame>
      <p:graphicFrame>
        <p:nvGraphicFramePr>
          <p:cNvPr id="13" name="Tabulka 12">
            <a:extLst>
              <a:ext uri="{FF2B5EF4-FFF2-40B4-BE49-F238E27FC236}">
                <a16:creationId xmlns:a16="http://schemas.microsoft.com/office/drawing/2014/main" id="{083BD7D9-B55F-6769-CE37-2D1416B01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644639"/>
              </p:ext>
            </p:extLst>
          </p:nvPr>
        </p:nvGraphicFramePr>
        <p:xfrm>
          <a:off x="657225" y="5503073"/>
          <a:ext cx="10877550" cy="1116332"/>
        </p:xfrm>
        <a:graphic>
          <a:graphicData uri="http://schemas.openxmlformats.org/drawingml/2006/table">
            <a:tbl>
              <a:tblPr firstRow="1" firstCol="1" bandRow="1"/>
              <a:tblGrid>
                <a:gridCol w="1989786">
                  <a:extLst>
                    <a:ext uri="{9D8B030D-6E8A-4147-A177-3AD203B41FA5}">
                      <a16:colId xmlns:a16="http://schemas.microsoft.com/office/drawing/2014/main" val="4009186325"/>
                    </a:ext>
                  </a:extLst>
                </a:gridCol>
                <a:gridCol w="740259">
                  <a:extLst>
                    <a:ext uri="{9D8B030D-6E8A-4147-A177-3AD203B41FA5}">
                      <a16:colId xmlns:a16="http://schemas.microsoft.com/office/drawing/2014/main" val="211578849"/>
                    </a:ext>
                  </a:extLst>
                </a:gridCol>
                <a:gridCol w="741035">
                  <a:extLst>
                    <a:ext uri="{9D8B030D-6E8A-4147-A177-3AD203B41FA5}">
                      <a16:colId xmlns:a16="http://schemas.microsoft.com/office/drawing/2014/main" val="699808617"/>
                    </a:ext>
                  </a:extLst>
                </a:gridCol>
                <a:gridCol w="740259">
                  <a:extLst>
                    <a:ext uri="{9D8B030D-6E8A-4147-A177-3AD203B41FA5}">
                      <a16:colId xmlns:a16="http://schemas.microsoft.com/office/drawing/2014/main" val="2273853041"/>
                    </a:ext>
                  </a:extLst>
                </a:gridCol>
                <a:gridCol w="741035">
                  <a:extLst>
                    <a:ext uri="{9D8B030D-6E8A-4147-A177-3AD203B41FA5}">
                      <a16:colId xmlns:a16="http://schemas.microsoft.com/office/drawing/2014/main" val="3852464843"/>
                    </a:ext>
                  </a:extLst>
                </a:gridCol>
                <a:gridCol w="740259">
                  <a:extLst>
                    <a:ext uri="{9D8B030D-6E8A-4147-A177-3AD203B41FA5}">
                      <a16:colId xmlns:a16="http://schemas.microsoft.com/office/drawing/2014/main" val="2165612347"/>
                    </a:ext>
                  </a:extLst>
                </a:gridCol>
                <a:gridCol w="741035">
                  <a:extLst>
                    <a:ext uri="{9D8B030D-6E8A-4147-A177-3AD203B41FA5}">
                      <a16:colId xmlns:a16="http://schemas.microsoft.com/office/drawing/2014/main" val="573509436"/>
                    </a:ext>
                  </a:extLst>
                </a:gridCol>
                <a:gridCol w="740259">
                  <a:extLst>
                    <a:ext uri="{9D8B030D-6E8A-4147-A177-3AD203B41FA5}">
                      <a16:colId xmlns:a16="http://schemas.microsoft.com/office/drawing/2014/main" val="699347093"/>
                    </a:ext>
                  </a:extLst>
                </a:gridCol>
                <a:gridCol w="741035">
                  <a:extLst>
                    <a:ext uri="{9D8B030D-6E8A-4147-A177-3AD203B41FA5}">
                      <a16:colId xmlns:a16="http://schemas.microsoft.com/office/drawing/2014/main" val="1935353843"/>
                    </a:ext>
                  </a:extLst>
                </a:gridCol>
                <a:gridCol w="740259">
                  <a:extLst>
                    <a:ext uri="{9D8B030D-6E8A-4147-A177-3AD203B41FA5}">
                      <a16:colId xmlns:a16="http://schemas.microsoft.com/office/drawing/2014/main" val="1327422718"/>
                    </a:ext>
                  </a:extLst>
                </a:gridCol>
                <a:gridCol w="741035">
                  <a:extLst>
                    <a:ext uri="{9D8B030D-6E8A-4147-A177-3AD203B41FA5}">
                      <a16:colId xmlns:a16="http://schemas.microsoft.com/office/drawing/2014/main" val="3860068042"/>
                    </a:ext>
                  </a:extLst>
                </a:gridCol>
                <a:gridCol w="740259">
                  <a:extLst>
                    <a:ext uri="{9D8B030D-6E8A-4147-A177-3AD203B41FA5}">
                      <a16:colId xmlns:a16="http://schemas.microsoft.com/office/drawing/2014/main" val="3391184818"/>
                    </a:ext>
                  </a:extLst>
                </a:gridCol>
                <a:gridCol w="741035">
                  <a:extLst>
                    <a:ext uri="{9D8B030D-6E8A-4147-A177-3AD203B41FA5}">
                      <a16:colId xmlns:a16="http://schemas.microsoft.com/office/drawing/2014/main" val="2425859428"/>
                    </a:ext>
                  </a:extLst>
                </a:gridCol>
              </a:tblGrid>
              <a:tr h="19558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ZÁKLADNÍ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2029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2031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2032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2033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2034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2035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532801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Produkce KO (</a:t>
                      </a:r>
                      <a:r>
                        <a:rPr lang="cs-CZ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kt</a:t>
                      </a: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FA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414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B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419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B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423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B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427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B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B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432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B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B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437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B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438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B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B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441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B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442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958333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Recyklace (</a:t>
                      </a:r>
                      <a:r>
                        <a:rPr lang="cs-CZ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kt</a:t>
                      </a: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FA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223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237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243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249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261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266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272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277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282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288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7282528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Energetické využití (</a:t>
                      </a:r>
                      <a:r>
                        <a:rPr lang="cs-CZ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kt</a:t>
                      </a: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FA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2032231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Skládkování (</a:t>
                      </a:r>
                      <a:r>
                        <a:rPr lang="cs-CZ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kt</a:t>
                      </a: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FA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4264510"/>
                  </a:ext>
                </a:extLst>
              </a:tr>
            </a:tbl>
          </a:graphicData>
        </a:graphic>
      </p:graphicFrame>
      <p:sp>
        <p:nvSpPr>
          <p:cNvPr id="6" name="Nadpis 1">
            <a:extLst>
              <a:ext uri="{FF2B5EF4-FFF2-40B4-BE49-F238E27FC236}">
                <a16:creationId xmlns:a16="http://schemas.microsoft.com/office/drawing/2014/main" id="{308B51BA-7BCB-BE62-32D0-C523607535B8}"/>
              </a:ext>
            </a:extLst>
          </p:cNvPr>
          <p:cNvSpPr txBox="1">
            <a:spLocks/>
          </p:cNvSpPr>
          <p:nvPr/>
        </p:nvSpPr>
        <p:spPr>
          <a:xfrm>
            <a:off x="157162" y="428625"/>
            <a:ext cx="11877676" cy="8000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Prognóza vývoje produkce odpadů dle MŽP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038225" y="1558409"/>
            <a:ext cx="569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B9D31"/>
                </a:solidFill>
              </a:rPr>
              <a:t>a) </a:t>
            </a:r>
            <a:r>
              <a:rPr lang="cs-CZ" dirty="0"/>
              <a:t>Optimistický scénář</a:t>
            </a:r>
          </a:p>
        </p:txBody>
      </p:sp>
      <p:sp>
        <p:nvSpPr>
          <p:cNvPr id="5" name="Obdélník 4"/>
          <p:cNvSpPr/>
          <p:nvPr/>
        </p:nvSpPr>
        <p:spPr>
          <a:xfrm>
            <a:off x="1038225" y="3297793"/>
            <a:ext cx="2077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0B9D31"/>
                </a:solidFill>
              </a:rPr>
              <a:t>b) </a:t>
            </a:r>
            <a:r>
              <a:rPr lang="cs-CZ" dirty="0"/>
              <a:t>Realistický scénář</a:t>
            </a:r>
          </a:p>
        </p:txBody>
      </p:sp>
      <p:sp>
        <p:nvSpPr>
          <p:cNvPr id="8" name="Obdélník 7"/>
          <p:cNvSpPr/>
          <p:nvPr/>
        </p:nvSpPr>
        <p:spPr>
          <a:xfrm>
            <a:off x="1038225" y="5059918"/>
            <a:ext cx="1855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0B9D31"/>
                </a:solidFill>
              </a:rPr>
              <a:t>c) </a:t>
            </a:r>
            <a:r>
              <a:rPr lang="cs-CZ" dirty="0"/>
              <a:t>Základní scénář</a:t>
            </a:r>
          </a:p>
        </p:txBody>
      </p:sp>
    </p:spTree>
    <p:extLst>
      <p:ext uri="{BB962C8B-B14F-4D97-AF65-F5344CB8AC3E}">
        <p14:creationId xmlns:p14="http://schemas.microsoft.com/office/powerpoint/2010/main" val="822007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3997</TotalTime>
  <Words>2363</Words>
  <Application>Microsoft Office PowerPoint</Application>
  <PresentationFormat>Širokoúhlá obrazovka</PresentationFormat>
  <Paragraphs>506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7" baseType="lpstr">
      <vt:lpstr>Arial</vt:lpstr>
      <vt:lpstr>Calibri</vt:lpstr>
      <vt:lpstr>Times New Roman</vt:lpstr>
      <vt:lpstr>Verdana</vt:lpstr>
      <vt:lpstr>Wingdings</vt:lpstr>
      <vt:lpstr>Motiv systému Office</vt:lpstr>
      <vt:lpstr>Plán odpadového hospodářství Jihočeského kraje</vt:lpstr>
      <vt:lpstr>Aktualizace POH JčK</vt:lpstr>
      <vt:lpstr>Prezentace aplikace PowerPoint</vt:lpstr>
      <vt:lpstr>Analytická část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Vám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Plán odpadového hospodářství Plzeňského kraje</dc:title>
  <dc:creator>Ing. Zuzana Dvořáková</dc:creator>
  <cp:lastModifiedBy>Pacáková Hana</cp:lastModifiedBy>
  <cp:revision>50</cp:revision>
  <cp:lastPrinted>2023-11-27T09:18:23Z</cp:lastPrinted>
  <dcterms:created xsi:type="dcterms:W3CDTF">2023-11-20T07:11:17Z</dcterms:created>
  <dcterms:modified xsi:type="dcterms:W3CDTF">2024-01-25T09:55:25Z</dcterms:modified>
</cp:coreProperties>
</file>